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58"/>
  </p:notesMasterIdLst>
  <p:sldIdLst>
    <p:sldId id="758" r:id="rId2"/>
    <p:sldId id="860" r:id="rId3"/>
    <p:sldId id="875" r:id="rId4"/>
    <p:sldId id="759" r:id="rId5"/>
    <p:sldId id="628" r:id="rId6"/>
    <p:sldId id="788" r:id="rId7"/>
    <p:sldId id="790" r:id="rId8"/>
    <p:sldId id="792" r:id="rId9"/>
    <p:sldId id="795" r:id="rId10"/>
    <p:sldId id="799" r:id="rId11"/>
    <p:sldId id="797" r:id="rId12"/>
    <p:sldId id="815" r:id="rId13"/>
    <p:sldId id="816" r:id="rId14"/>
    <p:sldId id="817" r:id="rId15"/>
    <p:sldId id="812" r:id="rId16"/>
    <p:sldId id="801" r:id="rId17"/>
    <p:sldId id="802" r:id="rId18"/>
    <p:sldId id="803" r:id="rId19"/>
    <p:sldId id="804" r:id="rId20"/>
    <p:sldId id="805" r:id="rId21"/>
    <p:sldId id="806" r:id="rId22"/>
    <p:sldId id="807" r:id="rId23"/>
    <p:sldId id="820" r:id="rId24"/>
    <p:sldId id="821" r:id="rId25"/>
    <p:sldId id="819" r:id="rId26"/>
    <p:sldId id="822" r:id="rId27"/>
    <p:sldId id="829" r:id="rId28"/>
    <p:sldId id="823" r:id="rId29"/>
    <p:sldId id="826" r:id="rId30"/>
    <p:sldId id="830" r:id="rId31"/>
    <p:sldId id="831" r:id="rId32"/>
    <p:sldId id="832" r:id="rId33"/>
    <p:sldId id="834" r:id="rId34"/>
    <p:sldId id="839" r:id="rId35"/>
    <p:sldId id="838" r:id="rId36"/>
    <p:sldId id="835" r:id="rId37"/>
    <p:sldId id="836" r:id="rId38"/>
    <p:sldId id="840" r:id="rId39"/>
    <p:sldId id="837" r:id="rId40"/>
    <p:sldId id="843" r:id="rId41"/>
    <p:sldId id="844" r:id="rId42"/>
    <p:sldId id="845" r:id="rId43"/>
    <p:sldId id="846" r:id="rId44"/>
    <p:sldId id="847" r:id="rId45"/>
    <p:sldId id="848" r:id="rId46"/>
    <p:sldId id="849" r:id="rId47"/>
    <p:sldId id="850" r:id="rId48"/>
    <p:sldId id="851" r:id="rId49"/>
    <p:sldId id="852" r:id="rId50"/>
    <p:sldId id="853" r:id="rId51"/>
    <p:sldId id="854" r:id="rId52"/>
    <p:sldId id="771" r:id="rId53"/>
    <p:sldId id="869" r:id="rId54"/>
    <p:sldId id="870" r:id="rId55"/>
    <p:sldId id="865" r:id="rId56"/>
    <p:sldId id="874" r:id="rId57"/>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extLst>
      <p:ext uri="{19B8F6BF-5375-455C-9EA6-DF929625EA0E}">
        <p15:presenceInfo xmlns:p15="http://schemas.microsoft.com/office/powerpoint/2012/main" userId="S-1-5-21-1708537768-1303643608-725345543-200204" providerId="AD"/>
      </p:ext>
    </p:extLst>
  </p:cmAuthor>
  <p:cmAuthor id="2" name="Bob Vachon" initials="BV" lastIdx="24" clrIdx="2">
    <p:extLst>
      <p:ext uri="{19B8F6BF-5375-455C-9EA6-DF929625EA0E}">
        <p15:presenceInfo xmlns:p15="http://schemas.microsoft.com/office/powerpoint/2012/main" userId="c7abe87968a0b63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81065" autoAdjust="0"/>
  </p:normalViewPr>
  <p:slideViewPr>
    <p:cSldViewPr snapToGrid="0" showGuides="1">
      <p:cViewPr varScale="1">
        <p:scale>
          <a:sx n="139" d="100"/>
          <a:sy n="139" d="100"/>
        </p:scale>
        <p:origin x="132" y="156"/>
      </p:cViewPr>
      <p:guideLst>
        <p:guide orient="horz" pos="1620"/>
        <p:guide pos="336"/>
      </p:guideLst>
    </p:cSldViewPr>
  </p:slideViewPr>
  <p:notesTextViewPr>
    <p:cViewPr>
      <p:scale>
        <a:sx n="1" d="1"/>
        <a:sy n="1" d="1"/>
      </p:scale>
      <p:origin x="0" y="0"/>
    </p:cViewPr>
  </p:notesTextViewPr>
  <p:sorterViewPr>
    <p:cViewPr>
      <p:scale>
        <a:sx n="111" d="100"/>
        <a:sy n="111" d="100"/>
      </p:scale>
      <p:origin x="0" y="-512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2.png>
</file>

<file path=ppt/media/image13.png>
</file>

<file path=ppt/media/image14.png>
</file>

<file path=ppt/media/image15.png>
</file>

<file path=ppt/media/image18.png>
</file>

<file path=ppt/media/image2.jpeg>
</file>

<file path=ppt/media/image20.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9/14/2018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b="0" dirty="0"/>
              <a:t>Cisco Networking Academy Program</a:t>
            </a:r>
          </a:p>
          <a:p>
            <a:pPr>
              <a:buFontTx/>
              <a:buNone/>
            </a:pPr>
            <a:r>
              <a:rPr lang="en-US" b="0" dirty="0"/>
              <a:t>Introduction to Networks v6.0</a:t>
            </a:r>
          </a:p>
          <a:p>
            <a:pPr>
              <a:buFontTx/>
              <a:buNone/>
            </a:pPr>
            <a:r>
              <a:rPr lang="en-US" sz="1200" b="0" dirty="0"/>
              <a:t>Chapter 1:</a:t>
            </a:r>
            <a:r>
              <a:rPr lang="en-US" sz="1200" b="0" baseline="0" dirty="0"/>
              <a:t>  Introduction to Networks</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149680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 – Globally Connected</a:t>
            </a:r>
          </a:p>
          <a:p>
            <a:r>
              <a:rPr lang="en-US" dirty="0"/>
              <a:t>1.1.1– Networking</a:t>
            </a:r>
            <a:r>
              <a:rPr lang="en-US" baseline="0" dirty="0"/>
              <a:t> Today</a:t>
            </a:r>
            <a:endParaRPr lang="en-US" dirty="0"/>
          </a:p>
          <a:p>
            <a:r>
              <a:rPr lang="en-US" dirty="0"/>
              <a:t>1.1.1.6– Networks</a:t>
            </a:r>
            <a:r>
              <a:rPr lang="en-US" baseline="0" dirty="0"/>
              <a:t> Support the Way We Work</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987077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11</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1.1 – Globally</a:t>
            </a:r>
            <a:r>
              <a:rPr lang="en-US" sz="1200" kern="1200" baseline="0" dirty="0">
                <a:solidFill>
                  <a:schemeClr val="tx1"/>
                </a:solidFill>
                <a:latin typeface="Arial" charset="0"/>
                <a:ea typeface="ＭＳ Ｐゴシック" charset="0"/>
                <a:cs typeface="ＭＳ Ｐゴシック" charset="0"/>
              </a:rPr>
              <a:t> Connected</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1.1.1 – Networking</a:t>
            </a:r>
            <a:r>
              <a:rPr lang="en-US" baseline="0" dirty="0">
                <a:latin typeface="Arial" charset="0"/>
              </a:rPr>
              <a:t> Today</a:t>
            </a:r>
            <a:endParaRPr lang="en-US" dirty="0">
              <a:latin typeface="Arial" charset="0"/>
            </a:endParaRPr>
          </a:p>
          <a:p>
            <a:pPr>
              <a:lnSpc>
                <a:spcPct val="80000"/>
              </a:lnSpc>
              <a:buFontTx/>
              <a:buNone/>
            </a:pPr>
            <a:r>
              <a:rPr lang="en-US" dirty="0">
                <a:latin typeface="Arial" charset="0"/>
              </a:rPr>
              <a:t>1.1.1.7 Networks</a:t>
            </a:r>
            <a:r>
              <a:rPr lang="en-US" baseline="0" dirty="0">
                <a:latin typeface="Arial" charset="0"/>
              </a:rPr>
              <a:t> Support the Way We Play</a:t>
            </a:r>
          </a:p>
          <a:p>
            <a:pPr>
              <a:lnSpc>
                <a:spcPct val="80000"/>
              </a:lnSpc>
              <a:buFontTx/>
              <a:buNone/>
            </a:pPr>
            <a:endParaRPr lang="en-US" baseline="0" dirty="0">
              <a:latin typeface="Arial" charset="0"/>
            </a:endParaRPr>
          </a:p>
          <a:p>
            <a:pPr>
              <a:lnSpc>
                <a:spcPct val="80000"/>
              </a:lnSpc>
              <a:buFontTx/>
              <a:buNone/>
            </a:pPr>
            <a:endParaRPr lang="en-US" dirty="0"/>
          </a:p>
        </p:txBody>
      </p:sp>
    </p:spTree>
    <p:extLst>
      <p:ext uri="{BB962C8B-B14F-4D97-AF65-F5344CB8AC3E}">
        <p14:creationId xmlns:p14="http://schemas.microsoft.com/office/powerpoint/2010/main" val="37884635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 – Globally Connected</a:t>
            </a:r>
          </a:p>
          <a:p>
            <a:r>
              <a:rPr lang="en-US" dirty="0"/>
              <a:t>1.1.2– Providing Resources in a Network</a:t>
            </a:r>
          </a:p>
          <a:p>
            <a:r>
              <a:rPr lang="en-US" dirty="0"/>
              <a:t>1.1.2.1</a:t>
            </a:r>
            <a:r>
              <a:rPr lang="en-US" baseline="0" dirty="0"/>
              <a:t> – Networks of Many Sizes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42784409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 – Globally Connected</a:t>
            </a:r>
          </a:p>
          <a:p>
            <a:r>
              <a:rPr lang="en-US" dirty="0"/>
              <a:t>1.1.2– Providing Resources in a Network</a:t>
            </a:r>
          </a:p>
          <a:p>
            <a:r>
              <a:rPr lang="en-US" dirty="0"/>
              <a:t>1.1.2.2</a:t>
            </a:r>
            <a:r>
              <a:rPr lang="en-US" baseline="0" dirty="0"/>
              <a:t> – Clients and Servers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34335619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 – Globally Connected</a:t>
            </a:r>
          </a:p>
          <a:p>
            <a:r>
              <a:rPr lang="en-US" dirty="0"/>
              <a:t>1.1.2– Providing Resources in a Network</a:t>
            </a:r>
          </a:p>
          <a:p>
            <a:r>
              <a:rPr lang="en-US" dirty="0"/>
              <a:t>1.1.2.3</a:t>
            </a:r>
            <a:r>
              <a:rPr lang="en-US" baseline="0" dirty="0"/>
              <a:t> – Peer-to-Peer</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36819695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a:t>1 – Explore the Network</a:t>
            </a:r>
          </a:p>
          <a:p>
            <a:pPr>
              <a:buFontTx/>
              <a:buNone/>
            </a:pPr>
            <a:r>
              <a:rPr lang="en-US" sz="1200" b="0" dirty="0"/>
              <a:t>1.2 – LANs,</a:t>
            </a:r>
            <a:r>
              <a:rPr lang="en-US" sz="1200" b="0" baseline="0" dirty="0"/>
              <a:t> WANs, and the Internet</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10112177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1.2.1 – Network</a:t>
            </a:r>
            <a:r>
              <a:rPr lang="en-US" baseline="0" dirty="0">
                <a:latin typeface="Arial" charset="0"/>
              </a:rPr>
              <a:t> Components</a:t>
            </a:r>
            <a:endParaRPr lang="en-US" dirty="0">
              <a:latin typeface="Arial" charset="0"/>
            </a:endParaRPr>
          </a:p>
          <a:p>
            <a:pPr>
              <a:lnSpc>
                <a:spcPct val="80000"/>
              </a:lnSpc>
              <a:buFontTx/>
              <a:buNone/>
            </a:pPr>
            <a:r>
              <a:rPr lang="en-US" dirty="0">
                <a:latin typeface="Arial" charset="0"/>
              </a:rPr>
              <a:t>1.2.1.1 – Overview</a:t>
            </a:r>
            <a:r>
              <a:rPr lang="en-US" baseline="0" dirty="0">
                <a:latin typeface="Arial" charset="0"/>
              </a:rPr>
              <a:t> of Network Components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282641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1.2.1 – Network</a:t>
            </a:r>
            <a:r>
              <a:rPr lang="en-US" baseline="0" dirty="0">
                <a:latin typeface="Arial" charset="0"/>
              </a:rPr>
              <a:t> Components</a:t>
            </a:r>
            <a:endParaRPr lang="en-US" dirty="0">
              <a:latin typeface="Arial" charset="0"/>
            </a:endParaRPr>
          </a:p>
          <a:p>
            <a:pPr>
              <a:lnSpc>
                <a:spcPct val="80000"/>
              </a:lnSpc>
              <a:buFontTx/>
              <a:buNone/>
            </a:pPr>
            <a:r>
              <a:rPr lang="en-US" dirty="0">
                <a:latin typeface="Arial" charset="0"/>
              </a:rPr>
              <a:t>1.2.1.2 – End Devices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11904899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1.2.1 – Network</a:t>
            </a:r>
            <a:r>
              <a:rPr lang="en-US" baseline="0" dirty="0">
                <a:latin typeface="Arial" charset="0"/>
              </a:rPr>
              <a:t> Components</a:t>
            </a:r>
            <a:endParaRPr lang="en-US" dirty="0">
              <a:latin typeface="Arial" charset="0"/>
            </a:endParaRPr>
          </a:p>
          <a:p>
            <a:pPr>
              <a:lnSpc>
                <a:spcPct val="80000"/>
              </a:lnSpc>
              <a:buFontTx/>
              <a:buNone/>
            </a:pPr>
            <a:r>
              <a:rPr lang="en-US" dirty="0">
                <a:latin typeface="Arial" charset="0"/>
              </a:rPr>
              <a:t>1.2.1.3 – Intermediary Network Devices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34479415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1.2.1 – Network</a:t>
            </a:r>
            <a:r>
              <a:rPr lang="en-US" baseline="0" dirty="0">
                <a:latin typeface="Arial" charset="0"/>
              </a:rPr>
              <a:t> Components</a:t>
            </a:r>
            <a:endParaRPr lang="en-US" dirty="0">
              <a:latin typeface="Arial" charset="0"/>
            </a:endParaRPr>
          </a:p>
          <a:p>
            <a:pPr>
              <a:lnSpc>
                <a:spcPct val="80000"/>
              </a:lnSpc>
              <a:buFontTx/>
              <a:buNone/>
            </a:pPr>
            <a:r>
              <a:rPr lang="en-US" dirty="0">
                <a:latin typeface="Arial" charset="0"/>
              </a:rPr>
              <a:t>1.2.1.4 – Network</a:t>
            </a:r>
            <a:r>
              <a:rPr lang="en-US" baseline="0" dirty="0">
                <a:latin typeface="Arial" charset="0"/>
              </a:rPr>
              <a:t> Media</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1548541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solidFill>
                  <a:prstClr val="black"/>
                </a:solidFill>
              </a:rPr>
              <a:pPr algn="r"/>
              <a:t>2</a:t>
            </a:fld>
            <a:endParaRPr lang="en-US" sz="800" b="0" dirty="0">
              <a:solidFill>
                <a:prstClr val="black"/>
              </a:solidFill>
            </a:endParaRPr>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b="0" dirty="0"/>
              <a:t>Cisco Networking Academy Program</a:t>
            </a:r>
          </a:p>
          <a:p>
            <a:pPr>
              <a:buFontTx/>
              <a:buNone/>
            </a:pPr>
            <a:r>
              <a:rPr lang="en-US" b="0" dirty="0"/>
              <a:t>Introduction to Networks v6.0</a:t>
            </a:r>
          </a:p>
          <a:p>
            <a:pPr>
              <a:buFontTx/>
              <a:buNone/>
            </a:pPr>
            <a:r>
              <a:rPr lang="en-US" sz="1200" b="0" dirty="0"/>
              <a:t>Chapter 1:</a:t>
            </a:r>
            <a:r>
              <a:rPr lang="en-US" sz="1200" b="0" baseline="0" dirty="0"/>
              <a:t>  Introduction to Networks</a:t>
            </a:r>
            <a:endParaRPr lang="en-GB" b="0" dirty="0"/>
          </a:p>
          <a:p>
            <a:endParaRPr lang="en-GB" dirty="0"/>
          </a:p>
        </p:txBody>
      </p:sp>
    </p:spTree>
    <p:extLst>
      <p:ext uri="{BB962C8B-B14F-4D97-AF65-F5344CB8AC3E}">
        <p14:creationId xmlns:p14="http://schemas.microsoft.com/office/powerpoint/2010/main" val="17344456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1.2.1 – Network</a:t>
            </a:r>
            <a:r>
              <a:rPr lang="en-US" baseline="0" dirty="0">
                <a:latin typeface="Arial" charset="0"/>
              </a:rPr>
              <a:t> Components</a:t>
            </a:r>
            <a:endParaRPr lang="en-US" dirty="0">
              <a:latin typeface="Arial" charset="0"/>
            </a:endParaRPr>
          </a:p>
          <a:p>
            <a:pPr>
              <a:lnSpc>
                <a:spcPct val="80000"/>
              </a:lnSpc>
              <a:buFontTx/>
              <a:buNone/>
            </a:pPr>
            <a:r>
              <a:rPr lang="en-US" dirty="0">
                <a:latin typeface="Arial" charset="0"/>
              </a:rPr>
              <a:t>1.2.1.5 – Network</a:t>
            </a:r>
            <a:r>
              <a:rPr lang="en-US" baseline="0" dirty="0">
                <a:latin typeface="Arial" charset="0"/>
              </a:rPr>
              <a:t> Representations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25158769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1.2.1 – Network</a:t>
            </a:r>
            <a:r>
              <a:rPr lang="en-US" baseline="0" dirty="0">
                <a:latin typeface="Arial" charset="0"/>
              </a:rPr>
              <a:t> Components</a:t>
            </a:r>
            <a:endParaRPr lang="en-US" dirty="0">
              <a:latin typeface="Arial" charset="0"/>
            </a:endParaRPr>
          </a:p>
          <a:p>
            <a:pPr>
              <a:lnSpc>
                <a:spcPct val="80000"/>
              </a:lnSpc>
              <a:buFontTx/>
              <a:buNone/>
            </a:pPr>
            <a:r>
              <a:rPr lang="en-US" dirty="0">
                <a:latin typeface="Arial" charset="0"/>
              </a:rPr>
              <a:t>1.2.1.6 – Topology Diagrams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42607111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1.2.2 – LANs and WANs</a:t>
            </a:r>
          </a:p>
          <a:p>
            <a:pPr>
              <a:lnSpc>
                <a:spcPct val="80000"/>
              </a:lnSpc>
              <a:buFontTx/>
              <a:buNone/>
            </a:pPr>
            <a:r>
              <a:rPr lang="en-US" dirty="0">
                <a:latin typeface="Arial" charset="0"/>
              </a:rPr>
              <a:t>1.2.2.1 – Types of Networks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39934856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1.2.2 – LANs and WANs</a:t>
            </a:r>
          </a:p>
          <a:p>
            <a:pPr>
              <a:lnSpc>
                <a:spcPct val="80000"/>
              </a:lnSpc>
              <a:buFontTx/>
              <a:buNone/>
            </a:pPr>
            <a:r>
              <a:rPr lang="en-US" dirty="0">
                <a:latin typeface="Arial" charset="0"/>
              </a:rPr>
              <a:t>1.2.2.2 – Local Area Networks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37813860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1.2.2 – LANs and WANs</a:t>
            </a:r>
          </a:p>
          <a:p>
            <a:pPr>
              <a:lnSpc>
                <a:spcPct val="80000"/>
              </a:lnSpc>
              <a:buFontTx/>
              <a:buNone/>
            </a:pPr>
            <a:r>
              <a:rPr lang="en-US" dirty="0">
                <a:latin typeface="Arial" charset="0"/>
              </a:rPr>
              <a:t>1.2.2.3 – Wide Area Networks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6712615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1.2.3 – The</a:t>
            </a:r>
            <a:r>
              <a:rPr lang="en-US" baseline="0" dirty="0">
                <a:latin typeface="Arial" charset="0"/>
              </a:rPr>
              <a:t> Internet, Intranets, and Extranets</a:t>
            </a:r>
            <a:endParaRPr lang="en-US" dirty="0">
              <a:latin typeface="Arial" charset="0"/>
            </a:endParaRPr>
          </a:p>
          <a:p>
            <a:pPr>
              <a:lnSpc>
                <a:spcPct val="80000"/>
              </a:lnSpc>
              <a:buFontTx/>
              <a:buNone/>
            </a:pPr>
            <a:r>
              <a:rPr lang="en-US" dirty="0">
                <a:latin typeface="Arial" charset="0"/>
              </a:rPr>
              <a:t>1.2.3.1 – The</a:t>
            </a:r>
            <a:r>
              <a:rPr lang="en-US" baseline="0" dirty="0">
                <a:latin typeface="Arial" charset="0"/>
              </a:rPr>
              <a:t> Internet</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23431774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1.2.3 – The Internet, Intranets, and Extranets</a:t>
            </a:r>
          </a:p>
          <a:p>
            <a:pPr>
              <a:lnSpc>
                <a:spcPct val="80000"/>
              </a:lnSpc>
              <a:buFontTx/>
              <a:buNone/>
            </a:pPr>
            <a:r>
              <a:rPr lang="en-US" dirty="0">
                <a:latin typeface="Arial" charset="0"/>
              </a:rPr>
              <a:t>1.2.3.2 – Intranets</a:t>
            </a:r>
            <a:r>
              <a:rPr lang="en-US" baseline="0" dirty="0">
                <a:latin typeface="Arial" charset="0"/>
              </a:rPr>
              <a:t> and Extranets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31743421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1.2.4 – Internet Connections</a:t>
            </a:r>
          </a:p>
          <a:p>
            <a:pPr>
              <a:lnSpc>
                <a:spcPct val="80000"/>
              </a:lnSpc>
              <a:buFontTx/>
              <a:buNone/>
            </a:pPr>
            <a:r>
              <a:rPr lang="en-US" dirty="0">
                <a:latin typeface="Arial" charset="0"/>
              </a:rPr>
              <a:t>1.2.4.1 – Internet Access Technologies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32441462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1.2.4 – Internet Connections</a:t>
            </a:r>
          </a:p>
          <a:p>
            <a:pPr>
              <a:lnSpc>
                <a:spcPct val="80000"/>
              </a:lnSpc>
              <a:buFontTx/>
              <a:buNone/>
            </a:pPr>
            <a:r>
              <a:rPr lang="en-US" dirty="0">
                <a:latin typeface="Arial" charset="0"/>
              </a:rPr>
              <a:t>1.2.4.2 – Home and Small Office Internet Connections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28825516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1.2 – LANs, WANs,</a:t>
            </a:r>
            <a:r>
              <a:rPr lang="en-US" sz="1200" kern="1200" baseline="0" dirty="0">
                <a:solidFill>
                  <a:schemeClr val="tx1"/>
                </a:solidFill>
                <a:latin typeface="Arial" charset="0"/>
                <a:ea typeface="ＭＳ Ｐゴシック" charset="0"/>
                <a:cs typeface="ＭＳ Ｐゴシック" charset="0"/>
              </a:rPr>
              <a:t> and the Internet</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1.2.4 – Internet Connections</a:t>
            </a:r>
          </a:p>
          <a:p>
            <a:pPr>
              <a:lnSpc>
                <a:spcPct val="80000"/>
              </a:lnSpc>
              <a:buFontTx/>
              <a:buNone/>
            </a:pPr>
            <a:r>
              <a:rPr lang="en-US" dirty="0">
                <a:latin typeface="Arial" charset="0"/>
              </a:rPr>
              <a:t>1.2.4.3 – Businesses Internet Connections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3846790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solidFill>
                  <a:prstClr val="black"/>
                </a:solidFill>
              </a:rPr>
              <a:pPr algn="r"/>
              <a:t>3</a:t>
            </a:fld>
            <a:endParaRPr lang="en-US" sz="800" b="0" dirty="0">
              <a:solidFill>
                <a:prstClr val="black"/>
              </a:solidFill>
            </a:endParaRPr>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b="0" dirty="0"/>
              <a:t>Cisco Networking Academy Program</a:t>
            </a:r>
          </a:p>
          <a:p>
            <a:pPr>
              <a:buFontTx/>
              <a:buNone/>
            </a:pPr>
            <a:r>
              <a:rPr lang="en-US" b="0" dirty="0"/>
              <a:t>Introduction to Networks v6.0</a:t>
            </a:r>
          </a:p>
          <a:p>
            <a:pPr>
              <a:buFontTx/>
              <a:buNone/>
            </a:pPr>
            <a:r>
              <a:rPr lang="en-US" sz="1200" b="0" dirty="0"/>
              <a:t>Chapter 1:</a:t>
            </a:r>
            <a:r>
              <a:rPr lang="en-US" sz="1200" b="0" baseline="0" dirty="0"/>
              <a:t>  Introduction to Networks</a:t>
            </a:r>
            <a:endParaRPr lang="en-GB" b="0" dirty="0"/>
          </a:p>
          <a:p>
            <a:endParaRPr lang="en-GB" dirty="0"/>
          </a:p>
        </p:txBody>
      </p:sp>
    </p:spTree>
    <p:extLst>
      <p:ext uri="{BB962C8B-B14F-4D97-AF65-F5344CB8AC3E}">
        <p14:creationId xmlns:p14="http://schemas.microsoft.com/office/powerpoint/2010/main" val="10825774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a:t>1 – Explore the Network</a:t>
            </a:r>
          </a:p>
          <a:p>
            <a:pPr>
              <a:buFontTx/>
              <a:buNone/>
            </a:pPr>
            <a:r>
              <a:rPr lang="en-US" sz="1200" b="0" dirty="0"/>
              <a:t>1.3 – The Network as a Platform</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30</a:t>
            </a:fld>
            <a:endParaRPr lang="en-US" dirty="0">
              <a:solidFill>
                <a:prstClr val="black"/>
              </a:solidFill>
            </a:endParaRPr>
          </a:p>
        </p:txBody>
      </p:sp>
    </p:spTree>
    <p:extLst>
      <p:ext uri="{BB962C8B-B14F-4D97-AF65-F5344CB8AC3E}">
        <p14:creationId xmlns:p14="http://schemas.microsoft.com/office/powerpoint/2010/main" val="21620710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1.3 – The Network as a Platform</a:t>
            </a:r>
          </a:p>
          <a:p>
            <a:pPr>
              <a:lnSpc>
                <a:spcPct val="80000"/>
              </a:lnSpc>
              <a:buFontTx/>
              <a:buNone/>
            </a:pPr>
            <a:r>
              <a:rPr lang="en-US" dirty="0">
                <a:latin typeface="Arial" charset="0"/>
              </a:rPr>
              <a:t>1.3.1 – Converged Networks</a:t>
            </a:r>
          </a:p>
          <a:p>
            <a:pPr>
              <a:lnSpc>
                <a:spcPct val="80000"/>
              </a:lnSpc>
              <a:buFontTx/>
              <a:buNone/>
            </a:pPr>
            <a:r>
              <a:rPr lang="en-US" dirty="0">
                <a:latin typeface="Arial" charset="0"/>
              </a:rPr>
              <a:t>1.3.1.1 – Traditional Separate Networks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31</a:t>
            </a:fld>
            <a:endParaRPr lang="en-US" dirty="0">
              <a:solidFill>
                <a:prstClr val="black"/>
              </a:solidFill>
            </a:endParaRPr>
          </a:p>
        </p:txBody>
      </p:sp>
    </p:spTree>
    <p:extLst>
      <p:ext uri="{BB962C8B-B14F-4D97-AF65-F5344CB8AC3E}">
        <p14:creationId xmlns:p14="http://schemas.microsoft.com/office/powerpoint/2010/main" val="41326393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1.3 – The Network as a Platform</a:t>
            </a:r>
          </a:p>
          <a:p>
            <a:pPr>
              <a:lnSpc>
                <a:spcPct val="80000"/>
              </a:lnSpc>
              <a:buFontTx/>
              <a:buNone/>
            </a:pPr>
            <a:r>
              <a:rPr lang="en-US" dirty="0">
                <a:latin typeface="Arial" charset="0"/>
              </a:rPr>
              <a:t>1.3.1 – Converged Networks</a:t>
            </a:r>
          </a:p>
          <a:p>
            <a:pPr>
              <a:lnSpc>
                <a:spcPct val="80000"/>
              </a:lnSpc>
              <a:buFontTx/>
              <a:buNone/>
            </a:pPr>
            <a:r>
              <a:rPr lang="en-US" dirty="0">
                <a:latin typeface="Arial" charset="0"/>
              </a:rPr>
              <a:t>1.3.1.2 – The Converging Network</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32</a:t>
            </a:fld>
            <a:endParaRPr lang="en-US" dirty="0">
              <a:solidFill>
                <a:prstClr val="black"/>
              </a:solidFill>
            </a:endParaRPr>
          </a:p>
        </p:txBody>
      </p:sp>
    </p:spTree>
    <p:extLst>
      <p:ext uri="{BB962C8B-B14F-4D97-AF65-F5344CB8AC3E}">
        <p14:creationId xmlns:p14="http://schemas.microsoft.com/office/powerpoint/2010/main" val="40943097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1.3 – The Network as a Platform</a:t>
            </a:r>
          </a:p>
          <a:p>
            <a:pPr>
              <a:lnSpc>
                <a:spcPct val="80000"/>
              </a:lnSpc>
              <a:buFontTx/>
              <a:buNone/>
            </a:pPr>
            <a:r>
              <a:rPr lang="en-US" dirty="0">
                <a:latin typeface="Arial" charset="0"/>
              </a:rPr>
              <a:t>1.3.2 – Reliable Network</a:t>
            </a:r>
          </a:p>
          <a:p>
            <a:pPr>
              <a:lnSpc>
                <a:spcPct val="80000"/>
              </a:lnSpc>
              <a:buFontTx/>
              <a:buNone/>
            </a:pPr>
            <a:r>
              <a:rPr lang="en-US" dirty="0">
                <a:latin typeface="Arial" charset="0"/>
              </a:rPr>
              <a:t>1.3.2.1 – Network Architecture</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13541058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1.3 – The Network as a Platform</a:t>
            </a:r>
          </a:p>
          <a:p>
            <a:pPr>
              <a:lnSpc>
                <a:spcPct val="80000"/>
              </a:lnSpc>
              <a:buFontTx/>
              <a:buNone/>
            </a:pPr>
            <a:r>
              <a:rPr lang="en-US" dirty="0">
                <a:latin typeface="Arial" charset="0"/>
              </a:rPr>
              <a:t>1.3.2 – Reliable Network</a:t>
            </a:r>
          </a:p>
          <a:p>
            <a:pPr>
              <a:lnSpc>
                <a:spcPct val="80000"/>
              </a:lnSpc>
              <a:buFontTx/>
              <a:buNone/>
            </a:pPr>
            <a:r>
              <a:rPr lang="en-US" dirty="0">
                <a:latin typeface="Arial" charset="0"/>
              </a:rPr>
              <a:t>1.3.2.2 – Fault</a:t>
            </a:r>
            <a:r>
              <a:rPr lang="en-US" baseline="0" dirty="0">
                <a:latin typeface="Arial" charset="0"/>
              </a:rPr>
              <a:t> Tolerance</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34</a:t>
            </a:fld>
            <a:endParaRPr lang="en-US" dirty="0">
              <a:solidFill>
                <a:prstClr val="black"/>
              </a:solidFill>
            </a:endParaRPr>
          </a:p>
        </p:txBody>
      </p:sp>
    </p:spTree>
    <p:extLst>
      <p:ext uri="{BB962C8B-B14F-4D97-AF65-F5344CB8AC3E}">
        <p14:creationId xmlns:p14="http://schemas.microsoft.com/office/powerpoint/2010/main" val="36759206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1.3 – The Network as a Platform</a:t>
            </a:r>
          </a:p>
          <a:p>
            <a:pPr>
              <a:lnSpc>
                <a:spcPct val="80000"/>
              </a:lnSpc>
              <a:buFontTx/>
              <a:buNone/>
            </a:pPr>
            <a:r>
              <a:rPr lang="en-US" dirty="0">
                <a:latin typeface="Arial" charset="0"/>
              </a:rPr>
              <a:t>1.3.2 – Reliable Network</a:t>
            </a:r>
          </a:p>
          <a:p>
            <a:pPr>
              <a:lnSpc>
                <a:spcPct val="80000"/>
              </a:lnSpc>
              <a:buFontTx/>
              <a:buNone/>
            </a:pPr>
            <a:r>
              <a:rPr lang="en-US" dirty="0">
                <a:latin typeface="Arial" charset="0"/>
              </a:rPr>
              <a:t>1.3.2.3 – Scalability</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38899909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1.3 – The Network as a Platform</a:t>
            </a:r>
          </a:p>
          <a:p>
            <a:pPr>
              <a:lnSpc>
                <a:spcPct val="80000"/>
              </a:lnSpc>
              <a:buFontTx/>
              <a:buNone/>
            </a:pPr>
            <a:r>
              <a:rPr lang="en-US" dirty="0">
                <a:latin typeface="Arial" charset="0"/>
              </a:rPr>
              <a:t>1.3.2 – Reliable Network</a:t>
            </a:r>
          </a:p>
          <a:p>
            <a:pPr>
              <a:lnSpc>
                <a:spcPct val="80000"/>
              </a:lnSpc>
              <a:buFontTx/>
              <a:buNone/>
            </a:pPr>
            <a:r>
              <a:rPr lang="en-US" dirty="0">
                <a:latin typeface="Arial" charset="0"/>
              </a:rPr>
              <a:t>1.3.2.4 – Quality of Service</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36</a:t>
            </a:fld>
            <a:endParaRPr lang="en-US" dirty="0">
              <a:solidFill>
                <a:prstClr val="black"/>
              </a:solidFill>
            </a:endParaRPr>
          </a:p>
        </p:txBody>
      </p:sp>
    </p:spTree>
    <p:extLst>
      <p:ext uri="{BB962C8B-B14F-4D97-AF65-F5344CB8AC3E}">
        <p14:creationId xmlns:p14="http://schemas.microsoft.com/office/powerpoint/2010/main" val="6760958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1.3 – The Network as a Platform</a:t>
            </a:r>
          </a:p>
          <a:p>
            <a:pPr>
              <a:lnSpc>
                <a:spcPct val="80000"/>
              </a:lnSpc>
              <a:buFontTx/>
              <a:buNone/>
            </a:pPr>
            <a:r>
              <a:rPr lang="en-US" dirty="0">
                <a:latin typeface="Arial" charset="0"/>
              </a:rPr>
              <a:t>1.3.2 – Reliable Network</a:t>
            </a:r>
          </a:p>
          <a:p>
            <a:pPr>
              <a:lnSpc>
                <a:spcPct val="80000"/>
              </a:lnSpc>
              <a:buFontTx/>
              <a:buNone/>
            </a:pPr>
            <a:r>
              <a:rPr lang="en-US" dirty="0">
                <a:latin typeface="Arial" charset="0"/>
              </a:rPr>
              <a:t>1.3.2.5 – Security</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26440619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a:t>1 – Explore the Network</a:t>
            </a:r>
          </a:p>
          <a:p>
            <a:pPr>
              <a:buFontTx/>
              <a:buNone/>
            </a:pPr>
            <a:r>
              <a:rPr lang="en-US" sz="1200" b="0" dirty="0"/>
              <a:t>1.4 – The Changing Network Environment</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38</a:t>
            </a:fld>
            <a:endParaRPr lang="en-US" dirty="0">
              <a:solidFill>
                <a:prstClr val="black"/>
              </a:solidFill>
            </a:endParaRPr>
          </a:p>
        </p:txBody>
      </p:sp>
    </p:spTree>
    <p:extLst>
      <p:ext uri="{BB962C8B-B14F-4D97-AF65-F5344CB8AC3E}">
        <p14:creationId xmlns:p14="http://schemas.microsoft.com/office/powerpoint/2010/main" val="9550871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Trends</a:t>
            </a:r>
          </a:p>
          <a:p>
            <a:pPr>
              <a:lnSpc>
                <a:spcPct val="80000"/>
              </a:lnSpc>
              <a:buFontTx/>
              <a:buNone/>
            </a:pPr>
            <a:r>
              <a:rPr lang="en-US" dirty="0">
                <a:latin typeface="Arial" charset="0"/>
              </a:rPr>
              <a:t>1.4.1.1 – New</a:t>
            </a:r>
            <a:r>
              <a:rPr lang="en-US" baseline="0" dirty="0">
                <a:latin typeface="Arial" charset="0"/>
              </a:rPr>
              <a:t> Trends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39</a:t>
            </a:fld>
            <a:endParaRPr lang="en-US" dirty="0">
              <a:solidFill>
                <a:prstClr val="black"/>
              </a:solidFill>
            </a:endParaRPr>
          </a:p>
        </p:txBody>
      </p:sp>
    </p:spTree>
    <p:extLst>
      <p:ext uri="{BB962C8B-B14F-4D97-AF65-F5344CB8AC3E}">
        <p14:creationId xmlns:p14="http://schemas.microsoft.com/office/powerpoint/2010/main" val="3106956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a:t>1 – Explore the Network </a:t>
            </a:r>
          </a:p>
          <a:p>
            <a:pPr>
              <a:buFontTx/>
              <a:buNone/>
            </a:pPr>
            <a:r>
              <a:rPr lang="en-US" sz="1200" b="0" dirty="0"/>
              <a:t>1.1 – Globally</a:t>
            </a:r>
            <a:r>
              <a:rPr lang="en-US" sz="1200" b="0" baseline="0" dirty="0"/>
              <a:t> Connected</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4</a:t>
            </a:fld>
            <a:endParaRPr lang="en-US" dirty="0"/>
          </a:p>
        </p:txBody>
      </p:sp>
    </p:spTree>
    <p:extLst>
      <p:ext uri="{BB962C8B-B14F-4D97-AF65-F5344CB8AC3E}">
        <p14:creationId xmlns:p14="http://schemas.microsoft.com/office/powerpoint/2010/main" val="6255296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Trends</a:t>
            </a:r>
          </a:p>
          <a:p>
            <a:pPr>
              <a:lnSpc>
                <a:spcPct val="80000"/>
              </a:lnSpc>
              <a:buFontTx/>
              <a:buNone/>
            </a:pPr>
            <a:r>
              <a:rPr lang="en-US" dirty="0">
                <a:latin typeface="Arial" charset="0"/>
              </a:rPr>
              <a:t>1.4.1.2 – Bring Your Own Device</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223308000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Trends</a:t>
            </a:r>
          </a:p>
          <a:p>
            <a:pPr>
              <a:lnSpc>
                <a:spcPct val="80000"/>
              </a:lnSpc>
              <a:buFontTx/>
              <a:buNone/>
            </a:pPr>
            <a:r>
              <a:rPr lang="en-US" dirty="0">
                <a:latin typeface="Arial" charset="0"/>
              </a:rPr>
              <a:t>1.4.1.3 – Online Collaboration</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11649599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Trends</a:t>
            </a:r>
          </a:p>
          <a:p>
            <a:pPr>
              <a:lnSpc>
                <a:spcPct val="80000"/>
              </a:lnSpc>
              <a:buFontTx/>
              <a:buNone/>
            </a:pPr>
            <a:r>
              <a:rPr lang="en-US" dirty="0">
                <a:latin typeface="Arial" charset="0"/>
              </a:rPr>
              <a:t>1.4.1.4 – Video Communication</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12290388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Trends</a:t>
            </a:r>
          </a:p>
          <a:p>
            <a:pPr>
              <a:lnSpc>
                <a:spcPct val="80000"/>
              </a:lnSpc>
              <a:buFontTx/>
              <a:buNone/>
            </a:pPr>
            <a:r>
              <a:rPr lang="en-US" dirty="0">
                <a:latin typeface="Arial" charset="0"/>
              </a:rPr>
              <a:t>1.4.1.5 – </a:t>
            </a:r>
            <a:r>
              <a:rPr lang="en-US">
                <a:latin typeface="Arial" charset="0"/>
              </a:rPr>
              <a:t>Cloud Computing</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43</a:t>
            </a:fld>
            <a:endParaRPr lang="en-US" dirty="0">
              <a:solidFill>
                <a:prstClr val="black"/>
              </a:solidFill>
            </a:endParaRPr>
          </a:p>
        </p:txBody>
      </p:sp>
    </p:spTree>
    <p:extLst>
      <p:ext uri="{BB962C8B-B14F-4D97-AF65-F5344CB8AC3E}">
        <p14:creationId xmlns:p14="http://schemas.microsoft.com/office/powerpoint/2010/main" val="11287184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Trends</a:t>
            </a:r>
          </a:p>
          <a:p>
            <a:pPr>
              <a:lnSpc>
                <a:spcPct val="80000"/>
              </a:lnSpc>
              <a:buFontTx/>
              <a:buNone/>
            </a:pPr>
            <a:r>
              <a:rPr lang="en-US" dirty="0">
                <a:latin typeface="Arial" charset="0"/>
              </a:rPr>
              <a:t>1.4.1.5 – Cloud Computing</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44</a:t>
            </a:fld>
            <a:endParaRPr lang="en-US" dirty="0">
              <a:solidFill>
                <a:prstClr val="black"/>
              </a:solidFill>
            </a:endParaRPr>
          </a:p>
        </p:txBody>
      </p:sp>
    </p:spTree>
    <p:extLst>
      <p:ext uri="{BB962C8B-B14F-4D97-AF65-F5344CB8AC3E}">
        <p14:creationId xmlns:p14="http://schemas.microsoft.com/office/powerpoint/2010/main" val="510839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Trends</a:t>
            </a:r>
          </a:p>
          <a:p>
            <a:pPr>
              <a:lnSpc>
                <a:spcPct val="80000"/>
              </a:lnSpc>
              <a:buFontTx/>
              <a:buNone/>
            </a:pPr>
            <a:r>
              <a:rPr lang="en-US" dirty="0">
                <a:latin typeface="Arial" charset="0"/>
              </a:rPr>
              <a:t>1.4.2.1 – Technology</a:t>
            </a:r>
            <a:r>
              <a:rPr lang="en-US" baseline="0" dirty="0">
                <a:latin typeface="Arial" charset="0"/>
              </a:rPr>
              <a:t> Trends in the Home</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18330461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Trends</a:t>
            </a:r>
          </a:p>
          <a:p>
            <a:pPr>
              <a:lnSpc>
                <a:spcPct val="80000"/>
              </a:lnSpc>
              <a:buFontTx/>
              <a:buNone/>
            </a:pPr>
            <a:r>
              <a:rPr lang="en-US" dirty="0">
                <a:latin typeface="Arial" charset="0"/>
              </a:rPr>
              <a:t>1.4.2.2 – Powerline Networking</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46</a:t>
            </a:fld>
            <a:endParaRPr lang="en-US" dirty="0">
              <a:solidFill>
                <a:prstClr val="black"/>
              </a:solidFill>
            </a:endParaRPr>
          </a:p>
        </p:txBody>
      </p:sp>
    </p:spTree>
    <p:extLst>
      <p:ext uri="{BB962C8B-B14F-4D97-AF65-F5344CB8AC3E}">
        <p14:creationId xmlns:p14="http://schemas.microsoft.com/office/powerpoint/2010/main" val="42812145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Trends</a:t>
            </a:r>
          </a:p>
          <a:p>
            <a:pPr>
              <a:lnSpc>
                <a:spcPct val="80000"/>
              </a:lnSpc>
              <a:buFontTx/>
              <a:buNone/>
            </a:pPr>
            <a:r>
              <a:rPr lang="en-US" dirty="0">
                <a:latin typeface="Arial" charset="0"/>
              </a:rPr>
              <a:t>1.4.2.3 – Wireless Broadband</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47</a:t>
            </a:fld>
            <a:endParaRPr lang="en-US" dirty="0">
              <a:solidFill>
                <a:prstClr val="black"/>
              </a:solidFill>
            </a:endParaRPr>
          </a:p>
        </p:txBody>
      </p:sp>
    </p:spTree>
    <p:extLst>
      <p:ext uri="{BB962C8B-B14F-4D97-AF65-F5344CB8AC3E}">
        <p14:creationId xmlns:p14="http://schemas.microsoft.com/office/powerpoint/2010/main" val="343754400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Security</a:t>
            </a:r>
          </a:p>
          <a:p>
            <a:pPr>
              <a:lnSpc>
                <a:spcPct val="80000"/>
              </a:lnSpc>
              <a:buFontTx/>
              <a:buNone/>
            </a:pPr>
            <a:r>
              <a:rPr lang="en-US" dirty="0">
                <a:latin typeface="Arial" charset="0"/>
              </a:rPr>
              <a:t>1.4.3.1 – Security</a:t>
            </a:r>
            <a:r>
              <a:rPr lang="en-US" baseline="0" dirty="0">
                <a:latin typeface="Arial" charset="0"/>
              </a:rPr>
              <a:t> Threats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48</a:t>
            </a:fld>
            <a:endParaRPr lang="en-US" dirty="0">
              <a:solidFill>
                <a:prstClr val="black"/>
              </a:solidFill>
            </a:endParaRPr>
          </a:p>
        </p:txBody>
      </p:sp>
    </p:spTree>
    <p:extLst>
      <p:ext uri="{BB962C8B-B14F-4D97-AF65-F5344CB8AC3E}">
        <p14:creationId xmlns:p14="http://schemas.microsoft.com/office/powerpoint/2010/main" val="33210893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Security</a:t>
            </a:r>
          </a:p>
          <a:p>
            <a:pPr>
              <a:lnSpc>
                <a:spcPct val="80000"/>
              </a:lnSpc>
              <a:buFontTx/>
              <a:buNone/>
            </a:pPr>
            <a:r>
              <a:rPr lang="en-US" dirty="0">
                <a:latin typeface="Arial" charset="0"/>
              </a:rPr>
              <a:t>1.4.3.1 – Security</a:t>
            </a:r>
            <a:r>
              <a:rPr lang="en-US" baseline="0" dirty="0">
                <a:latin typeface="Arial" charset="0"/>
              </a:rPr>
              <a:t> Threats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49</a:t>
            </a:fld>
            <a:endParaRPr lang="en-US" dirty="0">
              <a:solidFill>
                <a:prstClr val="black"/>
              </a:solidFill>
            </a:endParaRPr>
          </a:p>
        </p:txBody>
      </p:sp>
    </p:spTree>
    <p:extLst>
      <p:ext uri="{BB962C8B-B14F-4D97-AF65-F5344CB8AC3E}">
        <p14:creationId xmlns:p14="http://schemas.microsoft.com/office/powerpoint/2010/main" val="1933694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5</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IE" sz="1200" b="0" i="0" kern="1200" dirty="0">
                <a:solidFill>
                  <a:schemeClr val="tx1"/>
                </a:solidFill>
                <a:effectLst/>
                <a:latin typeface="+mn-lt"/>
                <a:ea typeface="+mn-ea"/>
                <a:cs typeface="+mn-cs"/>
              </a:rPr>
              <a:t>The globalization of the Internet has succeeded faster than anyone could have imagined. The manner in which social, commercial, political and personal interactions occur is rapidly changing to keep up with the evolution of this global network</a:t>
            </a:r>
          </a:p>
          <a:p>
            <a:pPr>
              <a:lnSpc>
                <a:spcPct val="80000"/>
              </a:lnSpc>
              <a:buFontTx/>
              <a:buNone/>
            </a:pPr>
            <a:endParaRPr lang="en-IE" sz="1200" b="0" i="0" kern="1200" baseline="0" dirty="0">
              <a:solidFill>
                <a:schemeClr val="tx1"/>
              </a:solidFill>
              <a:effectLst/>
              <a:latin typeface="+mn-lt"/>
              <a:ea typeface="+mn-ea"/>
              <a:cs typeface="+mn-cs"/>
            </a:endParaRPr>
          </a:p>
          <a:p>
            <a:pPr>
              <a:lnSpc>
                <a:spcPct val="80000"/>
              </a:lnSpc>
              <a:buFontTx/>
              <a:buNone/>
            </a:pPr>
            <a:endParaRPr lang="en-US" baseline="0" dirty="0">
              <a:latin typeface="Arial" charset="0"/>
            </a:endParaRPr>
          </a:p>
          <a:p>
            <a:pPr>
              <a:lnSpc>
                <a:spcPct val="80000"/>
              </a:lnSpc>
              <a:buFontTx/>
              <a:buNone/>
            </a:pPr>
            <a:r>
              <a:rPr lang="en-IE" sz="1200" b="0" i="0" kern="1200" dirty="0">
                <a:solidFill>
                  <a:schemeClr val="tx1"/>
                </a:solidFill>
                <a:effectLst/>
                <a:latin typeface="+mn-lt"/>
                <a:ea typeface="+mn-ea"/>
                <a:cs typeface="+mn-cs"/>
              </a:rPr>
              <a:t>This chapter introduces the platform of data networks upon which our social and business relationships increasingly depend. The material lays the groundwork for exploring the services, technologies, and issues encountered by network professionals as they design, build, and maintain the modern network.</a:t>
            </a:r>
            <a:endParaRPr lang="en-US" dirty="0"/>
          </a:p>
        </p:txBody>
      </p:sp>
    </p:spTree>
    <p:extLst>
      <p:ext uri="{BB962C8B-B14F-4D97-AF65-F5344CB8AC3E}">
        <p14:creationId xmlns:p14="http://schemas.microsoft.com/office/powerpoint/2010/main" val="35251901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Security</a:t>
            </a:r>
          </a:p>
          <a:p>
            <a:pPr>
              <a:lnSpc>
                <a:spcPct val="80000"/>
              </a:lnSpc>
              <a:buFontTx/>
              <a:buNone/>
            </a:pPr>
            <a:r>
              <a:rPr lang="en-US" dirty="0">
                <a:latin typeface="Arial" charset="0"/>
              </a:rPr>
              <a:t>1.4.3.2 – Security</a:t>
            </a:r>
            <a:r>
              <a:rPr lang="en-US" baseline="0" dirty="0">
                <a:latin typeface="Arial" charset="0"/>
              </a:rPr>
              <a:t> Solutions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50</a:t>
            </a:fld>
            <a:endParaRPr lang="en-US" dirty="0">
              <a:solidFill>
                <a:prstClr val="black"/>
              </a:solidFill>
            </a:endParaRPr>
          </a:p>
        </p:txBody>
      </p:sp>
    </p:spTree>
    <p:extLst>
      <p:ext uri="{BB962C8B-B14F-4D97-AF65-F5344CB8AC3E}">
        <p14:creationId xmlns:p14="http://schemas.microsoft.com/office/powerpoint/2010/main" val="40065458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1.4 – The Changing Network Environment</a:t>
            </a:r>
          </a:p>
          <a:p>
            <a:pPr>
              <a:lnSpc>
                <a:spcPct val="80000"/>
              </a:lnSpc>
              <a:buFontTx/>
              <a:buNone/>
            </a:pPr>
            <a:r>
              <a:rPr lang="en-US" dirty="0">
                <a:latin typeface="Arial" charset="0"/>
              </a:rPr>
              <a:t>1.4.1 – Network Security</a:t>
            </a:r>
          </a:p>
          <a:p>
            <a:pPr>
              <a:lnSpc>
                <a:spcPct val="80000"/>
              </a:lnSpc>
              <a:buFontTx/>
              <a:buNone/>
            </a:pPr>
            <a:r>
              <a:rPr lang="en-US" dirty="0">
                <a:latin typeface="Arial" charset="0"/>
              </a:rPr>
              <a:t>1.4.3.2 – Security</a:t>
            </a:r>
            <a:r>
              <a:rPr lang="en-US" baseline="0" dirty="0">
                <a:latin typeface="Arial" charset="0"/>
              </a:rPr>
              <a:t> Solutions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51</a:t>
            </a:fld>
            <a:endParaRPr lang="en-US" dirty="0">
              <a:solidFill>
                <a:prstClr val="black"/>
              </a:solidFill>
            </a:endParaRPr>
          </a:p>
        </p:txBody>
      </p:sp>
    </p:spTree>
    <p:extLst>
      <p:ext uri="{BB962C8B-B14F-4D97-AF65-F5344CB8AC3E}">
        <p14:creationId xmlns:p14="http://schemas.microsoft.com/office/powerpoint/2010/main" val="89823903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a:t>X – Chapter Title</a:t>
            </a:r>
          </a:p>
          <a:p>
            <a:r>
              <a:rPr lang="en-US" dirty="0"/>
              <a:t>X.X – Summary</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52</a:t>
            </a:fld>
            <a:endParaRPr lang="en-US" dirty="0"/>
          </a:p>
        </p:txBody>
      </p:sp>
    </p:spTree>
    <p:extLst>
      <p:ext uri="{BB962C8B-B14F-4D97-AF65-F5344CB8AC3E}">
        <p14:creationId xmlns:p14="http://schemas.microsoft.com/office/powerpoint/2010/main" val="17641006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1.5 – Summary</a:t>
            </a:r>
          </a:p>
          <a:p>
            <a:pPr>
              <a:lnSpc>
                <a:spcPct val="80000"/>
              </a:lnSpc>
              <a:buFontTx/>
              <a:buNone/>
            </a:pPr>
            <a:r>
              <a:rPr lang="en-US" dirty="0">
                <a:latin typeface="Arial" charset="0"/>
              </a:rPr>
              <a:t>1.5.1 – Conclusion</a:t>
            </a:r>
          </a:p>
          <a:p>
            <a:pPr>
              <a:lnSpc>
                <a:spcPct val="80000"/>
              </a:lnSpc>
              <a:buFontTx/>
              <a:buNone/>
            </a:pPr>
            <a:r>
              <a:rPr lang="en-US" dirty="0">
                <a:latin typeface="Arial" charset="0"/>
              </a:rPr>
              <a:t>1.5.1.2 – Warriors of the Net</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53</a:t>
            </a:fld>
            <a:endParaRPr lang="en-US" dirty="0">
              <a:solidFill>
                <a:prstClr val="black"/>
              </a:solidFill>
            </a:endParaRPr>
          </a:p>
        </p:txBody>
      </p:sp>
    </p:spTree>
    <p:extLst>
      <p:ext uri="{BB962C8B-B14F-4D97-AF65-F5344CB8AC3E}">
        <p14:creationId xmlns:p14="http://schemas.microsoft.com/office/powerpoint/2010/main" val="4031755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1.5 – Summary</a:t>
            </a:r>
          </a:p>
          <a:p>
            <a:pPr>
              <a:lnSpc>
                <a:spcPct val="80000"/>
              </a:lnSpc>
              <a:buFontTx/>
              <a:buNone/>
            </a:pPr>
            <a:r>
              <a:rPr lang="en-US" dirty="0">
                <a:latin typeface="Arial" charset="0"/>
              </a:rPr>
              <a:t>1.5.1 – Conclusion</a:t>
            </a:r>
          </a:p>
          <a:p>
            <a:pPr>
              <a:lnSpc>
                <a:spcPct val="80000"/>
              </a:lnSpc>
              <a:buFontTx/>
              <a:buNone/>
            </a:pPr>
            <a:r>
              <a:rPr lang="en-US" dirty="0">
                <a:latin typeface="Arial" charset="0"/>
              </a:rPr>
              <a:t>1.5.1.3 – Exploring the Network</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54</a:t>
            </a:fld>
            <a:endParaRPr lang="en-US" dirty="0">
              <a:solidFill>
                <a:prstClr val="black"/>
              </a:solidFill>
            </a:endParaRPr>
          </a:p>
        </p:txBody>
      </p:sp>
    </p:spTree>
    <p:extLst>
      <p:ext uri="{BB962C8B-B14F-4D97-AF65-F5344CB8AC3E}">
        <p14:creationId xmlns:p14="http://schemas.microsoft.com/office/powerpoint/2010/main" val="239989208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solidFill>
                  <a:prstClr val="black"/>
                </a:solidFill>
              </a:rPr>
              <a:pPr/>
              <a:t>55</a:t>
            </a:fld>
            <a:endParaRPr lang="en-US" sz="800" dirty="0">
              <a:solidFill>
                <a:prstClr val="black"/>
              </a:solidFill>
            </a:endParaRPr>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1.5 – Summary</a:t>
            </a:r>
          </a:p>
          <a:p>
            <a:r>
              <a:rPr lang="en-US" dirty="0"/>
              <a:t>1.5.1 – </a:t>
            </a:r>
            <a:r>
              <a:rPr lang="en-US" sz="1200" b="0" i="0" kern="1200" dirty="0">
                <a:solidFill>
                  <a:schemeClr val="tx1"/>
                </a:solidFill>
                <a:effectLst/>
                <a:latin typeface="+mn-lt"/>
                <a:ea typeface="+mn-ea"/>
                <a:cs typeface="+mn-cs"/>
              </a:rPr>
              <a:t>Conclusion 	</a:t>
            </a:r>
            <a:endParaRPr lang="en-US" dirty="0"/>
          </a:p>
        </p:txBody>
      </p:sp>
    </p:spTree>
    <p:extLst>
      <p:ext uri="{BB962C8B-B14F-4D97-AF65-F5344CB8AC3E}">
        <p14:creationId xmlns:p14="http://schemas.microsoft.com/office/powerpoint/2010/main" val="325544858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6C92755B-29FD-8743-9094-C0E3A734D22E}" type="slidenum">
              <a:rPr lang="en-US" sz="800">
                <a:solidFill>
                  <a:prstClr val="black"/>
                </a:solidFill>
              </a:rPr>
              <a:pPr/>
              <a:t>56</a:t>
            </a:fld>
            <a:endParaRPr lang="en-US" sz="800" dirty="0">
              <a:solidFill>
                <a:prstClr val="black"/>
              </a:solidFill>
            </a:endParaRPr>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dirty="0">
                <a:latin typeface="Arial" charset="0"/>
              </a:rPr>
              <a:t>New Terms and Commands</a:t>
            </a:r>
            <a:endParaRPr lang="en-US" dirty="0"/>
          </a:p>
        </p:txBody>
      </p:sp>
    </p:spTree>
    <p:extLst>
      <p:ext uri="{BB962C8B-B14F-4D97-AF65-F5344CB8AC3E}">
        <p14:creationId xmlns:p14="http://schemas.microsoft.com/office/powerpoint/2010/main" val="2246742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6</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1.1 – Globally</a:t>
            </a:r>
            <a:r>
              <a:rPr lang="en-US" sz="1200" kern="1200" baseline="0" dirty="0">
                <a:solidFill>
                  <a:schemeClr val="tx1"/>
                </a:solidFill>
                <a:latin typeface="Arial" charset="0"/>
                <a:ea typeface="ＭＳ Ｐゴシック" charset="0"/>
                <a:cs typeface="ＭＳ Ｐゴシック" charset="0"/>
              </a:rPr>
              <a:t> Connected</a:t>
            </a:r>
            <a:endParaRPr lang="en-US" sz="1200" kern="1200" dirty="0">
              <a:solidFill>
                <a:schemeClr val="tx1"/>
              </a:solidFill>
              <a:latin typeface="Arial" charset="0"/>
              <a:ea typeface="ＭＳ Ｐゴシック" charset="0"/>
              <a:cs typeface="ＭＳ Ｐゴシック" charset="0"/>
            </a:endParaRPr>
          </a:p>
          <a:p>
            <a:pPr>
              <a:lnSpc>
                <a:spcPct val="80000"/>
              </a:lnSpc>
              <a:buFontTx/>
              <a:buNone/>
            </a:pPr>
            <a:r>
              <a:rPr lang="en-US" dirty="0">
                <a:latin typeface="Arial" charset="0"/>
              </a:rPr>
              <a:t>1.1.1 – Networking</a:t>
            </a:r>
            <a:r>
              <a:rPr lang="en-US" baseline="0" dirty="0">
                <a:latin typeface="Arial" charset="0"/>
              </a:rPr>
              <a:t> Today</a:t>
            </a:r>
            <a:endParaRPr lang="en-US" dirty="0">
              <a:latin typeface="Arial" charset="0"/>
            </a:endParaRPr>
          </a:p>
          <a:p>
            <a:pPr>
              <a:lnSpc>
                <a:spcPct val="80000"/>
              </a:lnSpc>
              <a:buFontTx/>
              <a:buNone/>
            </a:pPr>
            <a:r>
              <a:rPr lang="en-US" dirty="0">
                <a:latin typeface="Arial" charset="0"/>
              </a:rPr>
              <a:t>1.1.1.2</a:t>
            </a:r>
            <a:r>
              <a:rPr lang="en-US" baseline="0" dirty="0">
                <a:latin typeface="Arial" charset="0"/>
              </a:rPr>
              <a:t> Technology Then and Now</a:t>
            </a:r>
            <a:endParaRPr lang="en-US" dirty="0"/>
          </a:p>
        </p:txBody>
      </p:sp>
    </p:spTree>
    <p:extLst>
      <p:ext uri="{BB962C8B-B14F-4D97-AF65-F5344CB8AC3E}">
        <p14:creationId xmlns:p14="http://schemas.microsoft.com/office/powerpoint/2010/main" val="3427554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7</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kern="1200" dirty="0">
                <a:solidFill>
                  <a:schemeClr val="tx1"/>
                </a:solidFill>
                <a:latin typeface="Arial" charset="0"/>
                <a:ea typeface="ＭＳ Ｐゴシック" charset="0"/>
                <a:cs typeface="ＭＳ Ｐゴシック" charset="0"/>
              </a:rPr>
              <a:t>1.1 – </a:t>
            </a:r>
            <a:r>
              <a:rPr lang="en-IE" sz="1200" b="0" i="0" kern="1200" dirty="0">
                <a:solidFill>
                  <a:schemeClr val="tx1"/>
                </a:solidFill>
                <a:effectLst/>
                <a:latin typeface="+mn-lt"/>
                <a:ea typeface="+mn-ea"/>
                <a:cs typeface="+mn-cs"/>
              </a:rPr>
              <a:t>Advancements in networking technologies are perhaps the most significant changes in the world today. They are helping to create a world in which national borders, geographic distances, and physical limitations become less relevant presenting ever-diminishing obstacles.</a:t>
            </a:r>
          </a:p>
          <a:p>
            <a:endParaRPr lang="en-IE" sz="1200" b="0" i="0" kern="1200" dirty="0">
              <a:solidFill>
                <a:schemeClr val="tx1"/>
              </a:solidFill>
              <a:effectLst/>
              <a:latin typeface="+mn-lt"/>
              <a:ea typeface="+mn-ea"/>
              <a:cs typeface="+mn-cs"/>
            </a:endParaRPr>
          </a:p>
          <a:p>
            <a:r>
              <a:rPr lang="en-IE" sz="1200" b="0" i="0" kern="1200" dirty="0">
                <a:solidFill>
                  <a:schemeClr val="tx1"/>
                </a:solidFill>
                <a:effectLst/>
                <a:latin typeface="+mn-lt"/>
                <a:ea typeface="+mn-ea"/>
                <a:cs typeface="+mn-cs"/>
              </a:rPr>
              <a:t>The Internet has changed the manner in which social, commercial, political, and personal interactions occur. </a:t>
            </a:r>
          </a:p>
          <a:p>
            <a:pPr>
              <a:lnSpc>
                <a:spcPct val="80000"/>
              </a:lnSpc>
              <a:buFontTx/>
              <a:buNone/>
            </a:pPr>
            <a:endParaRPr lang="en-US" dirty="0"/>
          </a:p>
        </p:txBody>
      </p:sp>
    </p:spTree>
    <p:extLst>
      <p:ext uri="{BB962C8B-B14F-4D97-AF65-F5344CB8AC3E}">
        <p14:creationId xmlns:p14="http://schemas.microsoft.com/office/powerpoint/2010/main" val="7853359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8</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1.1 – </a:t>
            </a:r>
            <a:r>
              <a:rPr lang="en-IE" sz="1200" b="0" i="0" kern="1200" dirty="0">
                <a:solidFill>
                  <a:schemeClr val="tx1"/>
                </a:solidFill>
                <a:effectLst/>
                <a:latin typeface="+mn-lt"/>
                <a:ea typeface="+mn-ea"/>
                <a:cs typeface="+mn-cs"/>
              </a:rPr>
              <a:t>Networks are beginning to change the way we learn. </a:t>
            </a:r>
            <a:endParaRPr lang="en-US" dirty="0"/>
          </a:p>
        </p:txBody>
      </p:sp>
    </p:spTree>
    <p:extLst>
      <p:ext uri="{BB962C8B-B14F-4D97-AF65-F5344CB8AC3E}">
        <p14:creationId xmlns:p14="http://schemas.microsoft.com/office/powerpoint/2010/main" val="1156604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 – Globally Connected</a:t>
            </a:r>
          </a:p>
          <a:p>
            <a:r>
              <a:rPr lang="en-US" dirty="0"/>
              <a:t>1.1.1– Networking</a:t>
            </a:r>
            <a:r>
              <a:rPr lang="en-US" baseline="0" dirty="0"/>
              <a:t> Today</a:t>
            </a:r>
            <a:endParaRPr lang="en-US" dirty="0"/>
          </a:p>
          <a:p>
            <a:r>
              <a:rPr lang="en-US" dirty="0"/>
              <a:t>1.1.1.6– Networks</a:t>
            </a:r>
            <a:r>
              <a:rPr lang="en-US" baseline="0" dirty="0"/>
              <a:t> Support the Way We Work</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8765288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a:t>Click to edit Master subtitle style</a:t>
            </a:r>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a:t>Click to edit Master title style</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Slide Number Placeholder 6"/>
          <p:cNvSpPr>
            <a:spLocks noGrp="1"/>
          </p:cNvSpPr>
          <p:nvPr>
            <p:ph type="sldNum" sz="quarter" idx="4"/>
          </p:nvPr>
        </p:nvSpPr>
        <p:spPr>
          <a:xfrm>
            <a:off x="8473441" y="4954263"/>
            <a:ext cx="676910" cy="189238"/>
          </a:xfrm>
          <a:prstGeom prst="rect">
            <a:avLst/>
          </a:prstGeom>
        </p:spPr>
        <p:txBody>
          <a:bodyPr vert="horz" lIns="91440" tIns="45720" rIns="91440" bIns="45720" rtlCol="0" anchor="ctr"/>
          <a:lstStyle>
            <a:lvl1pPr algn="r">
              <a:defRPr sz="525">
                <a:solidFill>
                  <a:schemeClr val="tx2"/>
                </a:solidFill>
              </a:defRPr>
            </a:lvl1pPr>
          </a:lstStyle>
          <a:p>
            <a:pPr defTabSz="385763">
              <a:defRPr/>
            </a:pPr>
            <a:fld id="{2F5CCB13-0A32-4557-88E9-079F0C330695}" type="slidenum">
              <a:rPr lang="en-US" kern="0" smtClean="0">
                <a:solidFill>
                  <a:srgbClr val="595959"/>
                </a:solidFill>
              </a:rPr>
              <a:pPr defTabSz="385763">
                <a:defRPr/>
              </a:pPr>
              <a:t>‹#›</a:t>
            </a:fld>
            <a:endParaRPr lang="en-US" kern="0" dirty="0">
              <a:solidFill>
                <a:srgbClr val="595959"/>
              </a:solidFill>
            </a:endParaRPr>
          </a:p>
        </p:txBody>
      </p:sp>
      <p:sp>
        <p:nvSpPr>
          <p:cNvPr id="5" name="Rectangle 3"/>
          <p:cNvSpPr>
            <a:spLocks noGrp="1" noChangeArrowheads="1"/>
          </p:cNvSpPr>
          <p:nvPr>
            <p:ph idx="1"/>
          </p:nvPr>
        </p:nvSpPr>
        <p:spPr bwMode="auto">
          <a:xfrm>
            <a:off x="144065" y="798944"/>
            <a:ext cx="8853286"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nSpc>
                <a:spcPct val="100000"/>
              </a:lnSpc>
              <a:spcBef>
                <a:spcPts val="600"/>
              </a:spcBef>
              <a:spcAft>
                <a:spcPts val="600"/>
              </a:spcAft>
              <a:buFont typeface="Wingdings" panose="05000000000000000000" pitchFamily="2" charset="2"/>
              <a:buChar char="§"/>
              <a:defRPr>
                <a:solidFill>
                  <a:srgbClr val="000000"/>
                </a:solidFill>
              </a:defRPr>
            </a:lvl1pPr>
            <a:lvl2pPr>
              <a:lnSpc>
                <a:spcPct val="100000"/>
              </a:lnSpc>
              <a:spcBef>
                <a:spcPts val="300"/>
              </a:spcBef>
              <a:spcAft>
                <a:spcPts val="300"/>
              </a:spcAft>
              <a:defRPr>
                <a:solidFill>
                  <a:srgbClr val="000000"/>
                </a:solidFill>
              </a:defRPr>
            </a:lvl2pPr>
            <a:lvl3pPr>
              <a:lnSpc>
                <a:spcPct val="100000"/>
              </a:lnSpc>
              <a:spcBef>
                <a:spcPts val="300"/>
              </a:spcBef>
              <a:spcAft>
                <a:spcPts val="300"/>
              </a:spcAft>
              <a:defRPr>
                <a:solidFill>
                  <a:srgbClr val="000000"/>
                </a:solidFill>
              </a:defRPr>
            </a:lvl3pPr>
            <a:lvl4pPr>
              <a:lnSpc>
                <a:spcPct val="100000"/>
              </a:lnSpc>
              <a:spcBef>
                <a:spcPts val="300"/>
              </a:spcBef>
              <a:spcAft>
                <a:spcPts val="300"/>
              </a:spcAft>
              <a:defRPr>
                <a:solidFill>
                  <a:srgbClr val="000000"/>
                </a:solidFill>
              </a:defRPr>
            </a:lvl4pPr>
          </a:lstStyle>
          <a:p>
            <a:pPr lvl="0"/>
            <a:r>
              <a:rPr lang="en-US" dirty="0">
                <a:sym typeface="Arial" pitchFamily="34" charset="0"/>
              </a:rPr>
              <a:t>Click to edit Master text styles</a:t>
            </a:r>
          </a:p>
          <a:p>
            <a:pPr lvl="1"/>
            <a:r>
              <a:rPr lang="en-US" dirty="0">
                <a:sym typeface="Arial" pitchFamily="34" charset="0"/>
              </a:rPr>
              <a:t>Second level</a:t>
            </a:r>
          </a:p>
          <a:p>
            <a:pPr lvl="2"/>
            <a:r>
              <a:rPr lang="en-US" dirty="0">
                <a:sym typeface="Arial" pitchFamily="34" charset="0"/>
              </a:rPr>
              <a:t>Third level</a:t>
            </a:r>
          </a:p>
          <a:p>
            <a:pPr lvl="3"/>
            <a:r>
              <a:rPr lang="en-US" dirty="0">
                <a:sym typeface="Arial" pitchFamily="34" charset="0"/>
              </a:rPr>
              <a:t>Fourth level</a:t>
            </a:r>
          </a:p>
        </p:txBody>
      </p:sp>
      <p:sp>
        <p:nvSpPr>
          <p:cNvPr id="6" name="Rectangle 2"/>
          <p:cNvSpPr>
            <a:spLocks noGrp="1" noChangeArrowheads="1"/>
          </p:cNvSpPr>
          <p:nvPr>
            <p:ph type="title"/>
          </p:nvPr>
        </p:nvSpPr>
        <p:spPr bwMode="auto">
          <a:xfrm>
            <a:off x="1" y="41393"/>
            <a:ext cx="9144000" cy="75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nSpc>
                <a:spcPct val="100000"/>
              </a:lnSpc>
              <a:defRPr sz="2400"/>
            </a:lvl1pPr>
          </a:lstStyle>
          <a:p>
            <a:pPr lvl="0"/>
            <a:r>
              <a:rPr lang="en-US" dirty="0">
                <a:sym typeface="Arial" pitchFamily="34" charset="0"/>
              </a:rPr>
              <a:t>Click to edit Master title style</a:t>
            </a:r>
          </a:p>
        </p:txBody>
      </p:sp>
    </p:spTree>
    <p:extLst>
      <p:ext uri="{BB962C8B-B14F-4D97-AF65-F5344CB8AC3E}">
        <p14:creationId xmlns:p14="http://schemas.microsoft.com/office/powerpoint/2010/main" val="225799662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a:t>Click to edit Master subtitle style</a:t>
            </a:r>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dirty="0"/>
              <a:t>Click to edit Master title style</a:t>
            </a:r>
          </a:p>
        </p:txBody>
      </p:sp>
    </p:spTree>
    <p:extLst>
      <p:ext uri="{BB962C8B-B14F-4D97-AF65-F5344CB8AC3E}">
        <p14:creationId xmlns:p14="http://schemas.microsoft.com/office/powerpoint/2010/main" val="3653042546"/>
      </p:ext>
    </p:extLst>
  </p:cSld>
  <p:clrMapOvr>
    <a:masterClrMapping/>
  </p:clrMapOvr>
  <p:transition spd="slow">
    <p:wipe/>
  </p:transition>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a:t>Click to edit Master subtitle style</a:t>
            </a:r>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a:t>Click to edit Master title style</a:t>
            </a:r>
          </a:p>
        </p:txBody>
      </p:sp>
    </p:spTree>
    <p:extLst>
      <p:ext uri="{BB962C8B-B14F-4D97-AF65-F5344CB8AC3E}">
        <p14:creationId xmlns:p14="http://schemas.microsoft.com/office/powerpoint/2010/main" val="1974617842"/>
      </p:ext>
    </p:extLst>
  </p:cSld>
  <p:clrMapOvr>
    <a:masterClrMapping/>
  </p:clrMapOvr>
  <p:transition spd="slow">
    <p:wipe/>
  </p:transition>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dirty="0"/>
              <a:t>Click to edit Master title style</a:t>
            </a:r>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dirty="0"/>
              <a:t>Click to edit Master title style</a:t>
            </a:r>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29" r:id="rId13"/>
    <p:sldLayoutId id="2147484031" r:id="rId14"/>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23.emf"/></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8.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hyperlink" Target="http://www.warriorsofthe.net/" TargetMode="External"/><Relationship Id="rId2" Type="http://schemas.openxmlformats.org/officeDocument/2006/relationships/notesSlide" Target="../notesSlides/notesSlide53.xml"/><Relationship Id="rId1" Type="http://schemas.openxmlformats.org/officeDocument/2006/relationships/slideLayout" Target="../slideLayouts/slideLayout13.xml"/><Relationship Id="rId4" Type="http://schemas.openxmlformats.org/officeDocument/2006/relationships/image" Target="../media/image49.png"/></Relationships>
</file>

<file path=ppt/slides/_rels/slide5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201647" y="1960091"/>
            <a:ext cx="7741082" cy="644730"/>
          </a:xfrm>
        </p:spPr>
        <p:txBody>
          <a:bodyPr/>
          <a:lstStyle/>
          <a:p>
            <a:r>
              <a:rPr lang="en-US" dirty="0"/>
              <a:t>Chapter 1: Introduction to Networks</a:t>
            </a:r>
          </a:p>
        </p:txBody>
      </p:sp>
      <p:sp>
        <p:nvSpPr>
          <p:cNvPr id="7" name="Subtitle 6"/>
          <p:cNvSpPr>
            <a:spLocks noGrp="1"/>
          </p:cNvSpPr>
          <p:nvPr>
            <p:ph type="subTitle" idx="1"/>
          </p:nvPr>
        </p:nvSpPr>
        <p:spPr>
          <a:xfrm>
            <a:off x="469497" y="3809526"/>
            <a:ext cx="2368954" cy="902174"/>
          </a:xfrm>
        </p:spPr>
        <p:txBody>
          <a:bodyPr/>
          <a:lstStyle/>
          <a:p>
            <a:r>
              <a:rPr lang="en-US" dirty="0"/>
              <a:t>CCNA Routing and Switching</a:t>
            </a:r>
          </a:p>
          <a:p>
            <a:r>
              <a:rPr lang="en-US" dirty="0"/>
              <a:t>Introduction to Networks v6.0</a:t>
            </a:r>
          </a:p>
          <a:p>
            <a:endParaRPr lang="en-US" dirty="0"/>
          </a:p>
        </p:txBody>
      </p:sp>
    </p:spTree>
    <p:extLst>
      <p:ext uri="{BB962C8B-B14F-4D97-AF65-F5344CB8AC3E}">
        <p14:creationId xmlns:p14="http://schemas.microsoft.com/office/powerpoint/2010/main" val="178293801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ltLang="en-US" sz="1600" dirty="0"/>
              <a:t>Networking Today</a:t>
            </a:r>
            <a:br>
              <a:rPr lang="en-US" altLang="en-US" sz="1600" dirty="0"/>
            </a:br>
            <a:r>
              <a:rPr lang="en-US" altLang="en-US" dirty="0"/>
              <a:t>Networks Support the Way We Work</a:t>
            </a:r>
          </a:p>
        </p:txBody>
      </p:sp>
      <p:sp>
        <p:nvSpPr>
          <p:cNvPr id="55299" name="Rectangle 3"/>
          <p:cNvSpPr>
            <a:spLocks noGrp="1" noChangeArrowheads="1"/>
          </p:cNvSpPr>
          <p:nvPr>
            <p:ph type="body" idx="1"/>
          </p:nvPr>
        </p:nvSpPr>
        <p:spPr>
          <a:xfrm>
            <a:off x="4802274" y="1249809"/>
            <a:ext cx="4176355" cy="2631527"/>
          </a:xfrm>
        </p:spPr>
        <p:txBody>
          <a:bodyPr/>
          <a:lstStyle/>
          <a:p>
            <a:pPr eaLnBrk="1" hangingPunct="1"/>
            <a:r>
              <a:rPr lang="en-US" altLang="en-US" sz="1700" dirty="0"/>
              <a:t>Data networks have evolved into helping support the way we work.</a:t>
            </a:r>
          </a:p>
          <a:p>
            <a:pPr eaLnBrk="1" hangingPunct="1"/>
            <a:r>
              <a:rPr lang="en-US" altLang="en-US" sz="1700" dirty="0"/>
              <a:t>Online learning opportunities decrease costly and time consuming travel.</a:t>
            </a:r>
          </a:p>
          <a:p>
            <a:pPr eaLnBrk="1" hangingPunct="1"/>
            <a:r>
              <a:rPr lang="en-US" altLang="en-US" sz="1700" dirty="0"/>
              <a:t>Employee training is becoming more cost effective.</a:t>
            </a:r>
            <a:endParaRPr lang="en-US" altLang="en-US" sz="1500" dirty="0"/>
          </a:p>
          <a:p>
            <a:pPr lvl="1"/>
            <a:endParaRPr lang="en-US" altLang="en-US" sz="1800" dirty="0"/>
          </a:p>
          <a:p>
            <a:pPr marL="0" indent="0" eaLnBrk="1" hangingPunct="1">
              <a:buNone/>
            </a:pPr>
            <a:endParaRPr lang="en-CA" altLang="en-US" sz="1650" b="1" dirty="0"/>
          </a:p>
        </p:txBody>
      </p:sp>
      <p:pic>
        <p:nvPicPr>
          <p:cNvPr id="2" name="Picture 1"/>
          <p:cNvPicPr>
            <a:picLocks noChangeAspect="1"/>
          </p:cNvPicPr>
          <p:nvPr/>
        </p:nvPicPr>
        <p:blipFill>
          <a:blip r:embed="rId3"/>
          <a:stretch>
            <a:fillRect/>
          </a:stretch>
        </p:blipFill>
        <p:spPr>
          <a:xfrm>
            <a:off x="188159" y="1033596"/>
            <a:ext cx="4468201" cy="3009900"/>
          </a:xfrm>
          <a:prstGeom prst="rect">
            <a:avLst/>
          </a:prstGeom>
        </p:spPr>
      </p:pic>
    </p:spTree>
    <p:extLst>
      <p:ext uri="{BB962C8B-B14F-4D97-AF65-F5344CB8AC3E}">
        <p14:creationId xmlns:p14="http://schemas.microsoft.com/office/powerpoint/2010/main" val="3473580008"/>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a:xfrm>
            <a:off x="144065" y="956058"/>
            <a:ext cx="3474624" cy="3596487"/>
          </a:xfrm>
        </p:spPr>
        <p:txBody>
          <a:bodyPr/>
          <a:lstStyle/>
          <a:p>
            <a:r>
              <a:rPr lang="en-US" altLang="ja-JP" dirty="0"/>
              <a:t>We listen to music, watch movies, read books, and download material for future offline access.</a:t>
            </a:r>
          </a:p>
          <a:p>
            <a:r>
              <a:rPr lang="en-US" altLang="ja-JP" dirty="0"/>
              <a:t>Networks allow online gaming in ways that were not possible 20 years ago.</a:t>
            </a:r>
          </a:p>
          <a:p>
            <a:r>
              <a:rPr lang="en-US" altLang="ja-JP" dirty="0"/>
              <a:t>Offline activities have also been enhanced by networks including global communities for a wide range of hobbies and interests.</a:t>
            </a:r>
          </a:p>
          <a:p>
            <a:r>
              <a:rPr lang="en-US" altLang="ja-JP" dirty="0"/>
              <a:t>How do you play on the Internet?</a:t>
            </a:r>
          </a:p>
          <a:p>
            <a:pPr lvl="1"/>
            <a:endParaRPr lang="en-US" altLang="ja-JP" dirty="0"/>
          </a:p>
        </p:txBody>
      </p:sp>
      <p:sp>
        <p:nvSpPr>
          <p:cNvPr id="8194" name="Rectangle 2"/>
          <p:cNvSpPr>
            <a:spLocks noGrp="1" noChangeArrowheads="1"/>
          </p:cNvSpPr>
          <p:nvPr>
            <p:ph type="title"/>
          </p:nvPr>
        </p:nvSpPr>
        <p:spPr/>
        <p:txBody>
          <a:bodyPr/>
          <a:lstStyle/>
          <a:p>
            <a:r>
              <a:rPr lang="en-US" altLang="en-US" sz="1600" dirty="0"/>
              <a:t>Networking Today</a:t>
            </a:r>
            <a:r>
              <a:rPr lang="en-US" altLang="en-US" dirty="0"/>
              <a:t/>
            </a:r>
            <a:br>
              <a:rPr lang="en-US" altLang="en-US" dirty="0"/>
            </a:br>
            <a:r>
              <a:rPr lang="en-US" altLang="en-US" dirty="0"/>
              <a:t>Networks Support the Way We Play</a:t>
            </a:r>
          </a:p>
        </p:txBody>
      </p:sp>
      <p:pic>
        <p:nvPicPr>
          <p:cNvPr id="2" name="Picture 1"/>
          <p:cNvPicPr>
            <a:picLocks noChangeAspect="1"/>
          </p:cNvPicPr>
          <p:nvPr/>
        </p:nvPicPr>
        <p:blipFill>
          <a:blip r:embed="rId3"/>
          <a:stretch>
            <a:fillRect/>
          </a:stretch>
        </p:blipFill>
        <p:spPr>
          <a:xfrm>
            <a:off x="3718702" y="964510"/>
            <a:ext cx="5286375" cy="3143250"/>
          </a:xfrm>
          <a:prstGeom prst="rect">
            <a:avLst/>
          </a:prstGeom>
        </p:spPr>
      </p:pic>
    </p:spTree>
    <p:extLst>
      <p:ext uri="{BB962C8B-B14F-4D97-AF65-F5344CB8AC3E}">
        <p14:creationId xmlns:p14="http://schemas.microsoft.com/office/powerpoint/2010/main" val="2023712381"/>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0" y="0"/>
            <a:ext cx="9144000" cy="757551"/>
          </a:xfrm>
        </p:spPr>
        <p:txBody>
          <a:bodyPr/>
          <a:lstStyle/>
          <a:p>
            <a:r>
              <a:rPr lang="en-US" altLang="en-US" sz="1600" dirty="0"/>
              <a:t>Providing Resources in a Network</a:t>
            </a:r>
            <a:br>
              <a:rPr lang="en-US" altLang="en-US" sz="1600" dirty="0"/>
            </a:br>
            <a:r>
              <a:rPr lang="en-US" altLang="en-US" dirty="0"/>
              <a:t>Networks of Many Sizes</a:t>
            </a:r>
          </a:p>
        </p:txBody>
      </p:sp>
      <p:sp>
        <p:nvSpPr>
          <p:cNvPr id="55299" name="Rectangle 3"/>
          <p:cNvSpPr>
            <a:spLocks noGrp="1" noChangeArrowheads="1"/>
          </p:cNvSpPr>
          <p:nvPr>
            <p:ph type="body" idx="1"/>
          </p:nvPr>
        </p:nvSpPr>
        <p:spPr>
          <a:xfrm>
            <a:off x="4572000" y="899613"/>
            <a:ext cx="4401766" cy="3950636"/>
          </a:xfrm>
        </p:spPr>
        <p:txBody>
          <a:bodyPr/>
          <a:lstStyle/>
          <a:p>
            <a:pPr eaLnBrk="1" hangingPunct="1"/>
            <a:r>
              <a:rPr lang="en-US" altLang="en-US" sz="1700" dirty="0"/>
              <a:t>Small Home Networks – connect a few computers to each other and the Internet</a:t>
            </a:r>
          </a:p>
          <a:p>
            <a:pPr eaLnBrk="1" hangingPunct="1"/>
            <a:r>
              <a:rPr lang="en-US" altLang="en-US" sz="1700" dirty="0"/>
              <a:t>Small Office/Home Office – enables computer within a home or remote office to connect to a corporate network</a:t>
            </a:r>
          </a:p>
          <a:p>
            <a:pPr eaLnBrk="1" hangingPunct="1"/>
            <a:r>
              <a:rPr lang="en-US" altLang="en-US" sz="1700" dirty="0"/>
              <a:t>Medium to Large Networks – many locations with hundreds or thousands of interconnected computers</a:t>
            </a:r>
          </a:p>
          <a:p>
            <a:pPr eaLnBrk="1" hangingPunct="1"/>
            <a:r>
              <a:rPr lang="en-US" altLang="en-US" sz="1700" dirty="0"/>
              <a:t>World Wide Networks – connects hundreds of millions of computers world-wide – such as the Internet</a:t>
            </a:r>
          </a:p>
          <a:p>
            <a:pPr lvl="1"/>
            <a:endParaRPr lang="en-US" altLang="en-US" sz="1500" dirty="0"/>
          </a:p>
          <a:p>
            <a:pPr lvl="1"/>
            <a:endParaRPr lang="en-US" altLang="en-US" sz="1800" dirty="0"/>
          </a:p>
          <a:p>
            <a:pPr marL="0" indent="0" eaLnBrk="1" hangingPunct="1">
              <a:buNone/>
            </a:pPr>
            <a:endParaRPr lang="en-CA" altLang="en-US" sz="1650" b="1" dirty="0"/>
          </a:p>
        </p:txBody>
      </p:sp>
      <p:pic>
        <p:nvPicPr>
          <p:cNvPr id="5" name="Picture 4"/>
          <p:cNvPicPr>
            <a:picLocks noChangeAspect="1"/>
          </p:cNvPicPr>
          <p:nvPr/>
        </p:nvPicPr>
        <p:blipFill>
          <a:blip r:embed="rId3"/>
          <a:stretch>
            <a:fillRect/>
          </a:stretch>
        </p:blipFill>
        <p:spPr>
          <a:xfrm>
            <a:off x="150778" y="899613"/>
            <a:ext cx="4114800" cy="3686175"/>
          </a:xfrm>
          <a:prstGeom prst="rect">
            <a:avLst/>
          </a:prstGeom>
        </p:spPr>
      </p:pic>
    </p:spTree>
    <p:extLst>
      <p:ext uri="{BB962C8B-B14F-4D97-AF65-F5344CB8AC3E}">
        <p14:creationId xmlns:p14="http://schemas.microsoft.com/office/powerpoint/2010/main" val="346868453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ltLang="en-US" sz="1600" dirty="0"/>
              <a:t>Providing Resources in a Network</a:t>
            </a:r>
            <a:br>
              <a:rPr lang="en-US" altLang="en-US" sz="1600" dirty="0"/>
            </a:br>
            <a:r>
              <a:rPr lang="en-US" altLang="en-US" dirty="0"/>
              <a:t>Clients and Servers</a:t>
            </a:r>
          </a:p>
        </p:txBody>
      </p:sp>
      <p:sp>
        <p:nvSpPr>
          <p:cNvPr id="55299" name="Rectangle 3"/>
          <p:cNvSpPr>
            <a:spLocks noGrp="1" noChangeArrowheads="1"/>
          </p:cNvSpPr>
          <p:nvPr>
            <p:ph type="body" idx="1"/>
          </p:nvPr>
        </p:nvSpPr>
        <p:spPr>
          <a:xfrm>
            <a:off x="4325619" y="1082111"/>
            <a:ext cx="4176355" cy="3516744"/>
          </a:xfrm>
        </p:spPr>
        <p:txBody>
          <a:bodyPr/>
          <a:lstStyle/>
          <a:p>
            <a:pPr eaLnBrk="1" hangingPunct="1"/>
            <a:r>
              <a:rPr lang="en-US" altLang="en-US" sz="1700" dirty="0"/>
              <a:t>Every computer connected to a network is called a host or end device.</a:t>
            </a:r>
          </a:p>
          <a:p>
            <a:pPr eaLnBrk="1" hangingPunct="1"/>
            <a:r>
              <a:rPr lang="en-US" altLang="en-US" sz="1500" dirty="0"/>
              <a:t>Servers are computers that provide information to end devices on the network.  For example, email servers, web servers, or file server</a:t>
            </a:r>
          </a:p>
          <a:p>
            <a:pPr eaLnBrk="1" hangingPunct="1"/>
            <a:r>
              <a:rPr lang="en-US" altLang="en-US" sz="1500" dirty="0"/>
              <a:t>Clients are computers that send requests to the servers to retrieve information such as a web page from a web server or email from an email server.</a:t>
            </a:r>
          </a:p>
          <a:p>
            <a:pPr lvl="1"/>
            <a:endParaRPr lang="en-US" altLang="en-US" sz="1800" dirty="0"/>
          </a:p>
          <a:p>
            <a:pPr marL="0" indent="0" eaLnBrk="1" hangingPunct="1">
              <a:buNone/>
            </a:pPr>
            <a:endParaRPr lang="en-CA" altLang="en-US" sz="1650" b="1" dirty="0"/>
          </a:p>
        </p:txBody>
      </p:sp>
      <p:pic>
        <p:nvPicPr>
          <p:cNvPr id="3" name="Picture 2"/>
          <p:cNvPicPr>
            <a:picLocks noChangeAspect="1"/>
          </p:cNvPicPr>
          <p:nvPr/>
        </p:nvPicPr>
        <p:blipFill>
          <a:blip r:embed="rId3"/>
          <a:stretch>
            <a:fillRect/>
          </a:stretch>
        </p:blipFill>
        <p:spPr>
          <a:xfrm>
            <a:off x="287473" y="1082111"/>
            <a:ext cx="3705225" cy="3219450"/>
          </a:xfrm>
          <a:prstGeom prst="rect">
            <a:avLst/>
          </a:prstGeom>
        </p:spPr>
      </p:pic>
    </p:spTree>
    <p:extLst>
      <p:ext uri="{BB962C8B-B14F-4D97-AF65-F5344CB8AC3E}">
        <p14:creationId xmlns:p14="http://schemas.microsoft.com/office/powerpoint/2010/main" val="3799071557"/>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ltLang="en-US" sz="1600" dirty="0"/>
              <a:t>Providing Resources in a Network</a:t>
            </a:r>
            <a:br>
              <a:rPr lang="en-US" altLang="en-US" sz="1600" dirty="0"/>
            </a:br>
            <a:r>
              <a:rPr lang="en-US" altLang="en-US" dirty="0"/>
              <a:t>Peer-to-Peer</a:t>
            </a:r>
          </a:p>
        </p:txBody>
      </p:sp>
      <p:sp>
        <p:nvSpPr>
          <p:cNvPr id="55299" name="Rectangle 3"/>
          <p:cNvSpPr>
            <a:spLocks noGrp="1" noChangeArrowheads="1"/>
          </p:cNvSpPr>
          <p:nvPr>
            <p:ph type="body" idx="1"/>
          </p:nvPr>
        </p:nvSpPr>
        <p:spPr>
          <a:xfrm>
            <a:off x="408563" y="2511385"/>
            <a:ext cx="8326876" cy="2067970"/>
          </a:xfrm>
        </p:spPr>
        <p:txBody>
          <a:bodyPr/>
          <a:lstStyle/>
          <a:p>
            <a:pPr eaLnBrk="1" hangingPunct="1"/>
            <a:r>
              <a:rPr lang="en-US" altLang="en-US" sz="1500" dirty="0"/>
              <a:t>Client and server software usually run on separate computers.</a:t>
            </a:r>
          </a:p>
          <a:p>
            <a:pPr eaLnBrk="1" hangingPunct="1"/>
            <a:r>
              <a:rPr lang="en-US" altLang="en-US" sz="1500" dirty="0"/>
              <a:t>However, in small businesses or homes, it is typical for a client to also function as the server.  These networks are called peer-to-peer networks.</a:t>
            </a:r>
          </a:p>
          <a:p>
            <a:pPr eaLnBrk="1" hangingPunct="1"/>
            <a:r>
              <a:rPr lang="en-US" altLang="en-US" sz="1500" dirty="0"/>
              <a:t>Peer-to-peer networking advantages: easy to set up, less complex, and lower cost.</a:t>
            </a:r>
          </a:p>
          <a:p>
            <a:pPr eaLnBrk="1" hangingPunct="1"/>
            <a:r>
              <a:rPr lang="en-US" altLang="en-US" sz="1500" dirty="0"/>
              <a:t>Disadvantages:  no centralized administration, not as secure, not scalable, and slower performance.</a:t>
            </a:r>
          </a:p>
          <a:p>
            <a:pPr lvl="1"/>
            <a:endParaRPr lang="en-US" altLang="en-US" sz="1800" dirty="0"/>
          </a:p>
          <a:p>
            <a:pPr marL="0" indent="0" eaLnBrk="1" hangingPunct="1">
              <a:buNone/>
            </a:pPr>
            <a:endParaRPr lang="en-CA" altLang="en-US" sz="1650" b="1" dirty="0"/>
          </a:p>
        </p:txBody>
      </p:sp>
      <p:pic>
        <p:nvPicPr>
          <p:cNvPr id="2" name="Picture 1"/>
          <p:cNvPicPr>
            <a:picLocks noChangeAspect="1"/>
          </p:cNvPicPr>
          <p:nvPr/>
        </p:nvPicPr>
        <p:blipFill>
          <a:blip r:embed="rId3"/>
          <a:stretch>
            <a:fillRect/>
          </a:stretch>
        </p:blipFill>
        <p:spPr>
          <a:xfrm>
            <a:off x="1421149" y="883639"/>
            <a:ext cx="5114925" cy="1543050"/>
          </a:xfrm>
          <a:prstGeom prst="rect">
            <a:avLst/>
          </a:prstGeom>
        </p:spPr>
      </p:pic>
    </p:spTree>
    <p:extLst>
      <p:ext uri="{BB962C8B-B14F-4D97-AF65-F5344CB8AC3E}">
        <p14:creationId xmlns:p14="http://schemas.microsoft.com/office/powerpoint/2010/main" val="1685990317"/>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915409"/>
            <a:ext cx="8231464" cy="1802391"/>
          </a:xfrm>
        </p:spPr>
        <p:txBody>
          <a:bodyPr/>
          <a:lstStyle/>
          <a:p>
            <a:r>
              <a:rPr lang="en-US" sz="4000" dirty="0"/>
              <a:t>1.2 LANs, WANs, and the Internet</a:t>
            </a:r>
          </a:p>
        </p:txBody>
      </p:sp>
    </p:spTree>
    <p:extLst>
      <p:ext uri="{BB962C8B-B14F-4D97-AF65-F5344CB8AC3E}">
        <p14:creationId xmlns:p14="http://schemas.microsoft.com/office/powerpoint/2010/main" val="3313693684"/>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Network Components</a:t>
            </a:r>
            <a:r>
              <a:rPr lang="en-US" altLang="en-US" dirty="0"/>
              <a:t/>
            </a:r>
            <a:br>
              <a:rPr lang="en-US" altLang="en-US" dirty="0"/>
            </a:br>
            <a:r>
              <a:rPr lang="en-US" altLang="en-US" dirty="0"/>
              <a:t>Overview of Network Components</a:t>
            </a:r>
            <a:endParaRPr lang="en-CA" altLang="en-US" dirty="0"/>
          </a:p>
        </p:txBody>
      </p:sp>
      <p:sp>
        <p:nvSpPr>
          <p:cNvPr id="13315" name="Content Placeholder 2"/>
          <p:cNvSpPr>
            <a:spLocks noGrp="1"/>
          </p:cNvSpPr>
          <p:nvPr>
            <p:ph idx="1"/>
          </p:nvPr>
        </p:nvSpPr>
        <p:spPr>
          <a:xfrm>
            <a:off x="74908" y="1302902"/>
            <a:ext cx="4135942" cy="2843288"/>
          </a:xfrm>
        </p:spPr>
        <p:txBody>
          <a:bodyPr/>
          <a:lstStyle/>
          <a:p>
            <a:r>
              <a:rPr lang="en-US" altLang="en-US" dirty="0"/>
              <a:t>A network can be as simple as a single cable connecting two computers or as complex as a collection of networks that span the globe.</a:t>
            </a:r>
          </a:p>
          <a:p>
            <a:r>
              <a:rPr lang="en-US" altLang="en-US" dirty="0"/>
              <a:t>Network infrastructure contains three broad categories of network components:</a:t>
            </a:r>
          </a:p>
          <a:p>
            <a:pPr lvl="1"/>
            <a:r>
              <a:rPr lang="en-US" altLang="en-US" dirty="0"/>
              <a:t>Devices </a:t>
            </a:r>
          </a:p>
          <a:p>
            <a:pPr lvl="1"/>
            <a:r>
              <a:rPr lang="en-US" altLang="en-US" dirty="0"/>
              <a:t>Media</a:t>
            </a:r>
          </a:p>
          <a:p>
            <a:pPr lvl="1"/>
            <a:r>
              <a:rPr lang="en-US" altLang="en-US" dirty="0"/>
              <a:t>Services</a:t>
            </a:r>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5" name="Picture 4"/>
          <p:cNvPicPr>
            <a:picLocks noChangeAspect="1"/>
          </p:cNvPicPr>
          <p:nvPr/>
        </p:nvPicPr>
        <p:blipFill>
          <a:blip r:embed="rId3"/>
          <a:stretch>
            <a:fillRect/>
          </a:stretch>
        </p:blipFill>
        <p:spPr>
          <a:xfrm>
            <a:off x="4210850" y="1526669"/>
            <a:ext cx="4760157" cy="2120900"/>
          </a:xfrm>
          <a:prstGeom prst="rect">
            <a:avLst/>
          </a:prstGeom>
        </p:spPr>
      </p:pic>
    </p:spTree>
    <p:extLst>
      <p:ext uri="{BB962C8B-B14F-4D97-AF65-F5344CB8AC3E}">
        <p14:creationId xmlns:p14="http://schemas.microsoft.com/office/powerpoint/2010/main" val="1650759332"/>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LANs, WANs, and the Internet</a:t>
            </a:r>
            <a:r>
              <a:rPr lang="en-US" altLang="en-US" dirty="0"/>
              <a:t/>
            </a:r>
            <a:br>
              <a:rPr lang="en-US" altLang="en-US" dirty="0"/>
            </a:br>
            <a:r>
              <a:rPr lang="en-US" altLang="en-US" dirty="0"/>
              <a:t>Network Components</a:t>
            </a:r>
            <a:endParaRPr lang="en-CA" altLang="en-US" dirty="0"/>
          </a:p>
        </p:txBody>
      </p:sp>
      <p:sp>
        <p:nvSpPr>
          <p:cNvPr id="13315" name="Content Placeholder 2"/>
          <p:cNvSpPr>
            <a:spLocks noGrp="1"/>
          </p:cNvSpPr>
          <p:nvPr>
            <p:ph idx="1"/>
          </p:nvPr>
        </p:nvSpPr>
        <p:spPr>
          <a:xfrm>
            <a:off x="102769" y="1259151"/>
            <a:ext cx="2899613" cy="2388721"/>
          </a:xfrm>
        </p:spPr>
        <p:txBody>
          <a:bodyPr/>
          <a:lstStyle/>
          <a:p>
            <a:r>
              <a:rPr lang="en-US" altLang="en-US" dirty="0"/>
              <a:t>End Devices</a:t>
            </a:r>
          </a:p>
          <a:p>
            <a:pPr lvl="1"/>
            <a:r>
              <a:rPr lang="en-US" altLang="en-US" dirty="0"/>
              <a:t>An end device is where a message originates from or where it is received.</a:t>
            </a:r>
          </a:p>
          <a:p>
            <a:pPr lvl="1"/>
            <a:r>
              <a:rPr lang="en-US" altLang="en-US" dirty="0"/>
              <a:t>Data originates with an end device, flows through the network, and arrives at an end device</a:t>
            </a:r>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r>
              <a:rPr lang="en-IE" dirty="0"/>
              <a:t>Devices and media are the physical elements, or hardware, of the network. </a:t>
            </a:r>
            <a:endParaRPr lang="en-CA" altLang="en-US" dirty="0"/>
          </a:p>
        </p:txBody>
      </p:sp>
      <p:pic>
        <p:nvPicPr>
          <p:cNvPr id="2" name="Picture 1"/>
          <p:cNvPicPr>
            <a:picLocks noChangeAspect="1"/>
          </p:cNvPicPr>
          <p:nvPr/>
        </p:nvPicPr>
        <p:blipFill>
          <a:blip r:embed="rId3"/>
          <a:stretch>
            <a:fillRect/>
          </a:stretch>
        </p:blipFill>
        <p:spPr>
          <a:xfrm>
            <a:off x="4546612" y="2552700"/>
            <a:ext cx="50775" cy="38100"/>
          </a:xfrm>
          <a:prstGeom prst="rect">
            <a:avLst/>
          </a:prstGeom>
        </p:spPr>
      </p:pic>
      <p:pic>
        <p:nvPicPr>
          <p:cNvPr id="3" name="Picture 2"/>
          <p:cNvPicPr>
            <a:picLocks noChangeAspect="1"/>
          </p:cNvPicPr>
          <p:nvPr/>
        </p:nvPicPr>
        <p:blipFill>
          <a:blip r:embed="rId4"/>
          <a:stretch>
            <a:fillRect/>
          </a:stretch>
        </p:blipFill>
        <p:spPr>
          <a:xfrm>
            <a:off x="3002382" y="1038225"/>
            <a:ext cx="6038850" cy="3105150"/>
          </a:xfrm>
          <a:prstGeom prst="rect">
            <a:avLst/>
          </a:prstGeom>
        </p:spPr>
      </p:pic>
    </p:spTree>
    <p:extLst>
      <p:ext uri="{BB962C8B-B14F-4D97-AF65-F5344CB8AC3E}">
        <p14:creationId xmlns:p14="http://schemas.microsoft.com/office/powerpoint/2010/main" val="2916398686"/>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Network Components</a:t>
            </a:r>
            <a:r>
              <a:rPr lang="en-US" altLang="en-US" dirty="0"/>
              <a:t/>
            </a:r>
            <a:br>
              <a:rPr lang="en-US" altLang="en-US" dirty="0"/>
            </a:br>
            <a:r>
              <a:rPr lang="en-US" altLang="en-US" dirty="0"/>
              <a:t>Intermediary Network Devices</a:t>
            </a:r>
            <a:endParaRPr lang="en-CA" altLang="en-US" dirty="0"/>
          </a:p>
        </p:txBody>
      </p:sp>
      <p:sp>
        <p:nvSpPr>
          <p:cNvPr id="13315" name="Content Placeholder 2"/>
          <p:cNvSpPr>
            <a:spLocks noGrp="1"/>
          </p:cNvSpPr>
          <p:nvPr>
            <p:ph idx="1"/>
          </p:nvPr>
        </p:nvSpPr>
        <p:spPr>
          <a:xfrm>
            <a:off x="366900" y="798945"/>
            <a:ext cx="7893435" cy="2419010"/>
          </a:xfrm>
        </p:spPr>
        <p:txBody>
          <a:bodyPr/>
          <a:lstStyle/>
          <a:p>
            <a:r>
              <a:rPr lang="en-US" altLang="en-US" dirty="0"/>
              <a:t>An intermediary device interconnects end devices in a network.  Examples include:  switches, wireless access points, routers, and firewalls.</a:t>
            </a:r>
          </a:p>
          <a:p>
            <a:r>
              <a:rPr lang="en-US" altLang="en-US" dirty="0"/>
              <a:t>The management of data as it flows through a network is also the role of an intermediary device including:</a:t>
            </a:r>
          </a:p>
          <a:p>
            <a:pPr lvl="1"/>
            <a:r>
              <a:rPr lang="en-US" altLang="en-US" dirty="0"/>
              <a:t>Regenerate and retransmit data signals.</a:t>
            </a:r>
          </a:p>
          <a:p>
            <a:pPr lvl="1"/>
            <a:r>
              <a:rPr lang="en-US" altLang="en-US" dirty="0"/>
              <a:t>Maintain information about what pathways exist through the network and internetwork.</a:t>
            </a:r>
          </a:p>
          <a:p>
            <a:pPr lvl="1"/>
            <a:r>
              <a:rPr lang="en-US" altLang="en-US" dirty="0"/>
              <a:t>Notify other devices of errors and communication failures.</a:t>
            </a:r>
          </a:p>
          <a:p>
            <a:pPr lvl="1"/>
            <a:endParaRPr lang="en-US" altLang="en-US" dirty="0"/>
          </a:p>
          <a:p>
            <a:pPr lvl="1"/>
            <a:endParaRPr lang="en-US" altLang="en-US" dirty="0"/>
          </a:p>
          <a:p>
            <a:pPr marL="142875" lvl="1" indent="0">
              <a:buNone/>
            </a:pPr>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1596689" y="3354142"/>
            <a:ext cx="4988645" cy="1397000"/>
          </a:xfrm>
          <a:prstGeom prst="rect">
            <a:avLst/>
          </a:prstGeom>
        </p:spPr>
      </p:pic>
    </p:spTree>
    <p:extLst>
      <p:ext uri="{BB962C8B-B14F-4D97-AF65-F5344CB8AC3E}">
        <p14:creationId xmlns:p14="http://schemas.microsoft.com/office/powerpoint/2010/main" val="4070511408"/>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Network Components</a:t>
            </a:r>
            <a:r>
              <a:rPr lang="en-US" altLang="en-US" dirty="0"/>
              <a:t/>
            </a:r>
            <a:br>
              <a:rPr lang="en-US" altLang="en-US" dirty="0"/>
            </a:br>
            <a:r>
              <a:rPr lang="en-US" altLang="en-US" dirty="0"/>
              <a:t>Network Media</a:t>
            </a:r>
            <a:endParaRPr lang="en-CA" altLang="en-US" dirty="0"/>
          </a:p>
        </p:txBody>
      </p:sp>
      <p:sp>
        <p:nvSpPr>
          <p:cNvPr id="13315" name="Content Placeholder 2"/>
          <p:cNvSpPr>
            <a:spLocks noGrp="1"/>
          </p:cNvSpPr>
          <p:nvPr>
            <p:ph idx="1"/>
          </p:nvPr>
        </p:nvSpPr>
        <p:spPr>
          <a:xfrm>
            <a:off x="74908" y="1098621"/>
            <a:ext cx="3728689" cy="3282194"/>
          </a:xfrm>
        </p:spPr>
        <p:txBody>
          <a:bodyPr/>
          <a:lstStyle/>
          <a:p>
            <a:r>
              <a:rPr lang="en-US" altLang="en-US" dirty="0"/>
              <a:t>Communication across a network is carried through a medium which allows a message to travel from source to destination. </a:t>
            </a:r>
          </a:p>
          <a:p>
            <a:r>
              <a:rPr lang="en-US" altLang="en-US" dirty="0"/>
              <a:t>Networks typically use three types of media:</a:t>
            </a:r>
          </a:p>
          <a:p>
            <a:pPr lvl="1"/>
            <a:r>
              <a:rPr lang="en-US" altLang="en-US" dirty="0"/>
              <a:t>Metallic wires within cables, such as copper</a:t>
            </a:r>
          </a:p>
          <a:p>
            <a:pPr lvl="1"/>
            <a:r>
              <a:rPr lang="en-US" altLang="en-US" dirty="0"/>
              <a:t>Glass, such as fiber optic cables</a:t>
            </a:r>
          </a:p>
          <a:p>
            <a:pPr lvl="1"/>
            <a:r>
              <a:rPr lang="en-US" altLang="en-US" dirty="0"/>
              <a:t>Wireless transmission</a:t>
            </a:r>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3" name="Picture 2"/>
          <p:cNvPicPr>
            <a:picLocks noChangeAspect="1"/>
          </p:cNvPicPr>
          <p:nvPr/>
        </p:nvPicPr>
        <p:blipFill>
          <a:blip r:embed="rId3"/>
          <a:stretch>
            <a:fillRect/>
          </a:stretch>
        </p:blipFill>
        <p:spPr>
          <a:xfrm>
            <a:off x="3684494" y="599390"/>
            <a:ext cx="5181600" cy="3781425"/>
          </a:xfrm>
          <a:prstGeom prst="rect">
            <a:avLst/>
          </a:prstGeom>
        </p:spPr>
      </p:pic>
    </p:spTree>
    <p:extLst>
      <p:ext uri="{BB962C8B-B14F-4D97-AF65-F5344CB8AC3E}">
        <p14:creationId xmlns:p14="http://schemas.microsoft.com/office/powerpoint/2010/main" val="2862513559"/>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34"/>
          <p:cNvSpPr>
            <a:spLocks noGrp="1" noChangeArrowheads="1"/>
          </p:cNvSpPr>
          <p:nvPr>
            <p:ph idx="1"/>
          </p:nvPr>
        </p:nvSpPr>
        <p:spPr>
          <a:xfrm>
            <a:off x="144065" y="798944"/>
            <a:ext cx="3907982" cy="4155319"/>
          </a:xfrm>
        </p:spPr>
        <p:txBody>
          <a:bodyPr/>
          <a:lstStyle/>
          <a:p>
            <a:r>
              <a:rPr lang="en-CA" dirty="0"/>
              <a:t>1.1 Globally Connected</a:t>
            </a:r>
          </a:p>
          <a:p>
            <a:pPr marL="469106" lvl="1" indent="-214313">
              <a:buFont typeface="Arial" panose="020B0604020202020204" pitchFamily="34" charset="0"/>
              <a:buChar char="•"/>
            </a:pPr>
            <a:r>
              <a:rPr lang="en-US" sz="1350" dirty="0"/>
              <a:t>Explain how multiple networks are used in every day life.</a:t>
            </a:r>
          </a:p>
          <a:p>
            <a:pPr marL="542131" lvl="2" indent="-214313">
              <a:buFont typeface="Arial" panose="020B0604020202020204" pitchFamily="34" charset="0"/>
              <a:buChar char="•"/>
            </a:pPr>
            <a:r>
              <a:rPr lang="en-US" sz="1150" dirty="0"/>
              <a:t>Explain how networks affect the way we interact, learn, work and play.</a:t>
            </a:r>
          </a:p>
          <a:p>
            <a:pPr marL="542131" lvl="2" indent="-214313">
              <a:buFont typeface="Arial" panose="020B0604020202020204" pitchFamily="34" charset="0"/>
              <a:buChar char="•"/>
            </a:pPr>
            <a:r>
              <a:rPr lang="en-US" sz="1150" dirty="0"/>
              <a:t>Explain how host devices can be used as clients, servers, or both.</a:t>
            </a:r>
          </a:p>
          <a:p>
            <a:r>
              <a:rPr lang="en-CA" dirty="0"/>
              <a:t>1.2 LANs, WANs, and the Internet</a:t>
            </a:r>
          </a:p>
          <a:p>
            <a:pPr marL="469106" lvl="1" indent="-214313">
              <a:buFont typeface="Arial" panose="020B0604020202020204" pitchFamily="34" charset="0"/>
              <a:buChar char="•"/>
            </a:pPr>
            <a:r>
              <a:rPr lang="en-US" sz="1350" dirty="0"/>
              <a:t>Explain how topologies and devices are connected in a small to medium-sized business network.</a:t>
            </a:r>
          </a:p>
          <a:p>
            <a:pPr marL="542131" lvl="2" indent="-214313">
              <a:buFont typeface="Arial" panose="020B0604020202020204" pitchFamily="34" charset="0"/>
              <a:buChar char="•"/>
            </a:pPr>
            <a:r>
              <a:rPr lang="en-US" sz="1150" dirty="0"/>
              <a:t>Explain the use of network devices..</a:t>
            </a:r>
          </a:p>
          <a:p>
            <a:pPr marL="542131" lvl="2" indent="-214313">
              <a:buFont typeface="Arial" panose="020B0604020202020204" pitchFamily="34" charset="0"/>
              <a:buChar char="•"/>
            </a:pPr>
            <a:r>
              <a:rPr lang="en-US" sz="1150" dirty="0"/>
              <a:t>Compare the devices and topologies of a LAN to the devices and topologies of a WAN.</a:t>
            </a:r>
          </a:p>
          <a:p>
            <a:pPr marL="542131" lvl="2" indent="-214313">
              <a:buFont typeface="Arial" panose="020B0604020202020204" pitchFamily="34" charset="0"/>
              <a:buChar char="•"/>
            </a:pPr>
            <a:r>
              <a:rPr lang="en-US" sz="1150" dirty="0"/>
              <a:t>Describe the basic structure of the Internet. </a:t>
            </a:r>
          </a:p>
          <a:p>
            <a:pPr marL="542131" lvl="2" indent="-214313">
              <a:buFont typeface="Arial" panose="020B0604020202020204" pitchFamily="34" charset="0"/>
              <a:buChar char="•"/>
            </a:pPr>
            <a:r>
              <a:rPr lang="en-US" sz="1150" dirty="0"/>
              <a:t>Explain how LANs and WANs interconnect to the Internet. </a:t>
            </a:r>
          </a:p>
          <a:p>
            <a:pPr marL="542131" lvl="2" indent="-214313">
              <a:buFont typeface="Arial" panose="020B0604020202020204" pitchFamily="34" charset="0"/>
              <a:buChar char="•"/>
            </a:pPr>
            <a:endParaRPr lang="en-US" sz="1150" dirty="0"/>
          </a:p>
          <a:p>
            <a:pPr marL="542131" lvl="2" indent="-214313">
              <a:buFont typeface="Arial" panose="020B0604020202020204" pitchFamily="34" charset="0"/>
              <a:buChar char="•"/>
            </a:pPr>
            <a:endParaRPr lang="en-US" sz="1150" dirty="0"/>
          </a:p>
          <a:p>
            <a:pPr marL="327818" lvl="2" indent="0">
              <a:buNone/>
            </a:pPr>
            <a:endParaRPr lang="en-US" sz="1150" dirty="0"/>
          </a:p>
        </p:txBody>
      </p:sp>
      <p:sp>
        <p:nvSpPr>
          <p:cNvPr id="4098" name="Rectangle 33"/>
          <p:cNvSpPr>
            <a:spLocks noGrp="1" noChangeArrowheads="1"/>
          </p:cNvSpPr>
          <p:nvPr>
            <p:ph type="title"/>
          </p:nvPr>
        </p:nvSpPr>
        <p:spPr/>
        <p:txBody>
          <a:bodyPr/>
          <a:lstStyle/>
          <a:p>
            <a:pPr eaLnBrk="1" hangingPunct="1"/>
            <a:r>
              <a:rPr lang="en-US" dirty="0"/>
              <a:t>Chapter 1 - Sections &amp; Objectives</a:t>
            </a:r>
          </a:p>
        </p:txBody>
      </p:sp>
      <p:sp>
        <p:nvSpPr>
          <p:cNvPr id="4" name="Rectangle 34"/>
          <p:cNvSpPr txBox="1">
            <a:spLocks noChangeArrowheads="1"/>
          </p:cNvSpPr>
          <p:nvPr/>
        </p:nvSpPr>
        <p:spPr bwMode="auto">
          <a:xfrm>
            <a:off x="4214040" y="798944"/>
            <a:ext cx="4158994" cy="3817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dirty="0"/>
              <a:t>1.3 The Network as a Platform</a:t>
            </a:r>
          </a:p>
          <a:p>
            <a:pPr marL="469106" lvl="1" indent="-214313">
              <a:buFont typeface="Arial" panose="020B0604020202020204" pitchFamily="34" charset="0"/>
              <a:buChar char="•"/>
            </a:pPr>
            <a:r>
              <a:rPr lang="en-US" sz="1350" dirty="0"/>
              <a:t>Explain the basic characteristics of a network that supports communication in a small to medium-sized business.</a:t>
            </a:r>
          </a:p>
          <a:p>
            <a:pPr marL="542131" lvl="2" indent="-214313">
              <a:buFont typeface="Arial" panose="020B0604020202020204" pitchFamily="34" charset="0"/>
              <a:buChar char="•"/>
            </a:pPr>
            <a:r>
              <a:rPr lang="en-US" sz="1150" dirty="0"/>
              <a:t>Explain the concept of a converged network.</a:t>
            </a:r>
          </a:p>
          <a:p>
            <a:pPr marL="542131" lvl="2" indent="-214313">
              <a:buFont typeface="Arial" panose="020B0604020202020204" pitchFamily="34" charset="0"/>
              <a:buChar char="•"/>
            </a:pPr>
            <a:r>
              <a:rPr lang="en-US" sz="1150" dirty="0"/>
              <a:t>Describe the four basic requirements of a reliable network.</a:t>
            </a:r>
            <a:endParaRPr lang="en-US" sz="1450" dirty="0"/>
          </a:p>
        </p:txBody>
      </p:sp>
    </p:spTree>
    <p:extLst>
      <p:ext uri="{BB962C8B-B14F-4D97-AF65-F5344CB8AC3E}">
        <p14:creationId xmlns:p14="http://schemas.microsoft.com/office/powerpoint/2010/main" val="111192384"/>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Network Components</a:t>
            </a:r>
            <a:r>
              <a:rPr lang="en-US" altLang="en-US" dirty="0"/>
              <a:t/>
            </a:r>
            <a:br>
              <a:rPr lang="en-US" altLang="en-US" dirty="0"/>
            </a:br>
            <a:r>
              <a:rPr lang="en-US" altLang="en-US" dirty="0"/>
              <a:t>Network Representations</a:t>
            </a:r>
            <a:endParaRPr lang="en-CA" altLang="en-US" dirty="0"/>
          </a:p>
        </p:txBody>
      </p:sp>
      <p:sp>
        <p:nvSpPr>
          <p:cNvPr id="13315" name="Content Placeholder 2"/>
          <p:cNvSpPr>
            <a:spLocks noGrp="1"/>
          </p:cNvSpPr>
          <p:nvPr>
            <p:ph idx="1"/>
          </p:nvPr>
        </p:nvSpPr>
        <p:spPr>
          <a:xfrm>
            <a:off x="167117" y="1152409"/>
            <a:ext cx="3997630" cy="3282194"/>
          </a:xfrm>
        </p:spPr>
        <p:txBody>
          <a:bodyPr/>
          <a:lstStyle/>
          <a:p>
            <a:r>
              <a:rPr lang="en-US" altLang="en-US" dirty="0"/>
              <a:t>Network diagrams, often called topology diagrams, use symbols to represent devices within the network.</a:t>
            </a:r>
          </a:p>
          <a:p>
            <a:r>
              <a:rPr lang="en-US" altLang="en-US" dirty="0"/>
              <a:t>In addition to the device representations on the right, it is important to remember and understand the following terms:</a:t>
            </a:r>
            <a:endParaRPr lang="en-CA" altLang="en-US" dirty="0"/>
          </a:p>
          <a:p>
            <a:pPr lvl="2"/>
            <a:r>
              <a:rPr lang="en-CA" altLang="en-US" dirty="0"/>
              <a:t>Network Interface Card (NIC)</a:t>
            </a:r>
          </a:p>
          <a:p>
            <a:pPr lvl="2"/>
            <a:r>
              <a:rPr lang="en-CA" altLang="en-US" dirty="0"/>
              <a:t>Physical Port</a:t>
            </a:r>
          </a:p>
          <a:p>
            <a:pPr lvl="2"/>
            <a:r>
              <a:rPr lang="en-CA" altLang="en-US" dirty="0"/>
              <a:t>Interface</a:t>
            </a:r>
          </a:p>
          <a:p>
            <a:pPr lvl="2"/>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3" name="Picture 2"/>
          <p:cNvPicPr>
            <a:picLocks noChangeAspect="1"/>
          </p:cNvPicPr>
          <p:nvPr/>
        </p:nvPicPr>
        <p:blipFill>
          <a:blip r:embed="rId3"/>
          <a:stretch>
            <a:fillRect/>
          </a:stretch>
        </p:blipFill>
        <p:spPr>
          <a:xfrm>
            <a:off x="4254576" y="1021781"/>
            <a:ext cx="4645913" cy="3263900"/>
          </a:xfrm>
          <a:prstGeom prst="rect">
            <a:avLst/>
          </a:prstGeom>
        </p:spPr>
      </p:pic>
    </p:spTree>
    <p:extLst>
      <p:ext uri="{BB962C8B-B14F-4D97-AF65-F5344CB8AC3E}">
        <p14:creationId xmlns:p14="http://schemas.microsoft.com/office/powerpoint/2010/main" val="1972560253"/>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Network Components</a:t>
            </a:r>
            <a:r>
              <a:rPr lang="en-US" altLang="en-US" dirty="0"/>
              <a:t/>
            </a:r>
            <a:br>
              <a:rPr lang="en-US" altLang="en-US" dirty="0"/>
            </a:br>
            <a:r>
              <a:rPr lang="en-US" altLang="en-US" dirty="0"/>
              <a:t>Topology Diagrams</a:t>
            </a:r>
            <a:endParaRPr lang="en-CA" altLang="en-US" dirty="0"/>
          </a:p>
        </p:txBody>
      </p:sp>
      <p:sp>
        <p:nvSpPr>
          <p:cNvPr id="13315" name="Content Placeholder 2"/>
          <p:cNvSpPr>
            <a:spLocks noGrp="1"/>
          </p:cNvSpPr>
          <p:nvPr>
            <p:ph idx="1"/>
          </p:nvPr>
        </p:nvSpPr>
        <p:spPr>
          <a:xfrm>
            <a:off x="291027" y="741002"/>
            <a:ext cx="8561947" cy="557600"/>
          </a:xfrm>
        </p:spPr>
        <p:txBody>
          <a:bodyPr/>
          <a:lstStyle/>
          <a:p>
            <a:r>
              <a:rPr lang="en-US" altLang="en-US" dirty="0"/>
              <a:t>Note the key differences between the two topology diagrams (physical location of devices vs. ports and network addressing schemes)</a:t>
            </a:r>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5" name="Picture 4"/>
          <p:cNvPicPr>
            <a:picLocks noChangeAspect="1"/>
          </p:cNvPicPr>
          <p:nvPr/>
        </p:nvPicPr>
        <p:blipFill>
          <a:blip r:embed="rId3"/>
          <a:stretch>
            <a:fillRect/>
          </a:stretch>
        </p:blipFill>
        <p:spPr>
          <a:xfrm>
            <a:off x="291027" y="1298602"/>
            <a:ext cx="4062001" cy="3187700"/>
          </a:xfrm>
          <a:prstGeom prst="rect">
            <a:avLst/>
          </a:prstGeom>
        </p:spPr>
      </p:pic>
      <p:pic>
        <p:nvPicPr>
          <p:cNvPr id="6" name="Picture 5"/>
          <p:cNvPicPr>
            <a:picLocks noChangeAspect="1"/>
          </p:cNvPicPr>
          <p:nvPr/>
        </p:nvPicPr>
        <p:blipFill>
          <a:blip r:embed="rId4"/>
          <a:stretch>
            <a:fillRect/>
          </a:stretch>
        </p:blipFill>
        <p:spPr>
          <a:xfrm>
            <a:off x="4572000" y="1298602"/>
            <a:ext cx="4303182" cy="3314700"/>
          </a:xfrm>
          <a:prstGeom prst="rect">
            <a:avLst/>
          </a:prstGeom>
        </p:spPr>
      </p:pic>
    </p:spTree>
    <p:extLst>
      <p:ext uri="{BB962C8B-B14F-4D97-AF65-F5344CB8AC3E}">
        <p14:creationId xmlns:p14="http://schemas.microsoft.com/office/powerpoint/2010/main" val="1690157610"/>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LANs and WANs</a:t>
            </a:r>
            <a:r>
              <a:rPr lang="en-US" altLang="en-US" dirty="0"/>
              <a:t/>
            </a:r>
            <a:br>
              <a:rPr lang="en-US" altLang="en-US" dirty="0"/>
            </a:br>
            <a:r>
              <a:rPr lang="en-US" altLang="en-US" dirty="0"/>
              <a:t>Types of Networks</a:t>
            </a:r>
            <a:endParaRPr lang="en-CA" altLang="en-US" dirty="0"/>
          </a:p>
        </p:txBody>
      </p:sp>
      <p:sp>
        <p:nvSpPr>
          <p:cNvPr id="13315" name="Content Placeholder 2"/>
          <p:cNvSpPr>
            <a:spLocks noGrp="1"/>
          </p:cNvSpPr>
          <p:nvPr>
            <p:ph idx="1"/>
          </p:nvPr>
        </p:nvSpPr>
        <p:spPr>
          <a:xfrm>
            <a:off x="74908" y="1098621"/>
            <a:ext cx="3728689" cy="3403222"/>
          </a:xfrm>
        </p:spPr>
        <p:txBody>
          <a:bodyPr/>
          <a:lstStyle/>
          <a:p>
            <a:r>
              <a:rPr lang="en-US" altLang="en-US" dirty="0"/>
              <a:t>Two most common types of networks:</a:t>
            </a:r>
          </a:p>
          <a:p>
            <a:pPr lvl="1"/>
            <a:r>
              <a:rPr lang="en-US" altLang="en-US" dirty="0"/>
              <a:t>Local Area Network (LAN) – spans a small geographic area owned or operated by an individual or IT department.</a:t>
            </a:r>
          </a:p>
          <a:p>
            <a:pPr lvl="1"/>
            <a:r>
              <a:rPr lang="en-CA" altLang="en-US" dirty="0"/>
              <a:t>Wide Area Network (WAN) – spans a large geographic area typically involving a telecommunications service provider.</a:t>
            </a:r>
          </a:p>
          <a:p>
            <a:pPr lvl="1"/>
            <a:r>
              <a:rPr lang="en-CA" altLang="en-US" dirty="0"/>
              <a:t>Other types of networks:</a:t>
            </a:r>
          </a:p>
          <a:p>
            <a:pPr lvl="2"/>
            <a:r>
              <a:rPr lang="en-CA" altLang="en-US" dirty="0"/>
              <a:t>Metropolitan Area Network (MAN)</a:t>
            </a:r>
          </a:p>
          <a:p>
            <a:pPr lvl="2"/>
            <a:r>
              <a:rPr lang="en-CA" altLang="en-US" dirty="0"/>
              <a:t>Wireless LAN (WLAN)</a:t>
            </a:r>
          </a:p>
          <a:p>
            <a:pPr lvl="2"/>
            <a:r>
              <a:rPr lang="en-CA" altLang="en-US" dirty="0"/>
              <a:t>Storage Area Network (SAN)</a:t>
            </a:r>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3" name="Picture 2"/>
          <p:cNvPicPr>
            <a:picLocks noChangeAspect="1"/>
          </p:cNvPicPr>
          <p:nvPr/>
        </p:nvPicPr>
        <p:blipFill>
          <a:blip r:embed="rId3"/>
          <a:stretch>
            <a:fillRect/>
          </a:stretch>
        </p:blipFill>
        <p:spPr>
          <a:xfrm>
            <a:off x="4158503" y="977593"/>
            <a:ext cx="4914900" cy="3524250"/>
          </a:xfrm>
          <a:prstGeom prst="rect">
            <a:avLst/>
          </a:prstGeom>
        </p:spPr>
      </p:pic>
    </p:spTree>
    <p:extLst>
      <p:ext uri="{BB962C8B-B14F-4D97-AF65-F5344CB8AC3E}">
        <p14:creationId xmlns:p14="http://schemas.microsoft.com/office/powerpoint/2010/main" val="1385351696"/>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LANs and WANs</a:t>
            </a:r>
            <a:r>
              <a:rPr lang="en-US" altLang="en-US" dirty="0"/>
              <a:t/>
            </a:r>
            <a:br>
              <a:rPr lang="en-US" altLang="en-US" dirty="0"/>
            </a:br>
            <a:r>
              <a:rPr lang="en-US" altLang="en-US" dirty="0"/>
              <a:t>Local Area Networks</a:t>
            </a:r>
            <a:endParaRPr lang="en-CA" altLang="en-US" dirty="0"/>
          </a:p>
        </p:txBody>
      </p:sp>
      <p:sp>
        <p:nvSpPr>
          <p:cNvPr id="13315" name="Content Placeholder 2"/>
          <p:cNvSpPr>
            <a:spLocks noGrp="1"/>
          </p:cNvSpPr>
          <p:nvPr>
            <p:ph idx="1"/>
          </p:nvPr>
        </p:nvSpPr>
        <p:spPr>
          <a:xfrm>
            <a:off x="5680953" y="1105105"/>
            <a:ext cx="3158123" cy="2801566"/>
          </a:xfrm>
        </p:spPr>
        <p:txBody>
          <a:bodyPr/>
          <a:lstStyle/>
          <a:p>
            <a:r>
              <a:rPr lang="en-US" altLang="en-US" dirty="0"/>
              <a:t>Three characteristics of LANs:</a:t>
            </a:r>
          </a:p>
          <a:p>
            <a:pPr lvl="1"/>
            <a:r>
              <a:rPr lang="en-US" altLang="en-US" dirty="0"/>
              <a:t>Spans a small geographic area such as a home, school, office building, or campus.</a:t>
            </a:r>
          </a:p>
          <a:p>
            <a:pPr lvl="1"/>
            <a:r>
              <a:rPr lang="en-US" altLang="en-US" dirty="0"/>
              <a:t>Usually administered by a single organization or individual.</a:t>
            </a:r>
          </a:p>
          <a:p>
            <a:pPr lvl="1"/>
            <a:r>
              <a:rPr lang="en-US" altLang="en-US" dirty="0"/>
              <a:t>Provides high speed bandwidth to end and intermediary devices within the network.</a:t>
            </a:r>
          </a:p>
          <a:p>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4" name="Picture 3"/>
          <p:cNvPicPr>
            <a:picLocks noChangeAspect="1"/>
          </p:cNvPicPr>
          <p:nvPr/>
        </p:nvPicPr>
        <p:blipFill>
          <a:blip r:embed="rId3"/>
          <a:stretch>
            <a:fillRect/>
          </a:stretch>
        </p:blipFill>
        <p:spPr>
          <a:xfrm>
            <a:off x="71234" y="981888"/>
            <a:ext cx="5324475" cy="3048000"/>
          </a:xfrm>
          <a:prstGeom prst="rect">
            <a:avLst/>
          </a:prstGeom>
        </p:spPr>
      </p:pic>
    </p:spTree>
    <p:extLst>
      <p:ext uri="{BB962C8B-B14F-4D97-AF65-F5344CB8AC3E}">
        <p14:creationId xmlns:p14="http://schemas.microsoft.com/office/powerpoint/2010/main" val="2385425360"/>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LANs and WANs</a:t>
            </a:r>
            <a:r>
              <a:rPr lang="en-US" altLang="en-US" dirty="0"/>
              <a:t/>
            </a:r>
            <a:br>
              <a:rPr lang="en-US" altLang="en-US" dirty="0"/>
            </a:br>
            <a:r>
              <a:rPr lang="en-US" altLang="en-US" dirty="0"/>
              <a:t>Wide Area Networks</a:t>
            </a:r>
            <a:endParaRPr lang="en-CA" altLang="en-US" dirty="0"/>
          </a:p>
        </p:txBody>
      </p:sp>
      <p:sp>
        <p:nvSpPr>
          <p:cNvPr id="13315" name="Content Placeholder 2"/>
          <p:cNvSpPr>
            <a:spLocks noGrp="1"/>
          </p:cNvSpPr>
          <p:nvPr>
            <p:ph idx="1"/>
          </p:nvPr>
        </p:nvSpPr>
        <p:spPr>
          <a:xfrm>
            <a:off x="220556" y="3287948"/>
            <a:ext cx="8702889" cy="1420239"/>
          </a:xfrm>
        </p:spPr>
        <p:txBody>
          <a:bodyPr/>
          <a:lstStyle/>
          <a:p>
            <a:r>
              <a:rPr lang="en-US" altLang="en-US" dirty="0"/>
              <a:t>Three characteristics of WANs:</a:t>
            </a:r>
          </a:p>
          <a:p>
            <a:pPr lvl="1"/>
            <a:r>
              <a:rPr lang="en-US" altLang="en-US" dirty="0"/>
              <a:t>WANs interconnect LANs over wide geographical areas such as between cities, states, or countries.</a:t>
            </a:r>
          </a:p>
          <a:p>
            <a:pPr lvl="1"/>
            <a:r>
              <a:rPr lang="en-US" altLang="en-US" dirty="0"/>
              <a:t>Usually administered by multiple service providers.</a:t>
            </a:r>
          </a:p>
          <a:p>
            <a:pPr lvl="1"/>
            <a:r>
              <a:rPr lang="en-US" altLang="en-US" dirty="0"/>
              <a:t>WANs typically provide slower speed links between LANs.</a:t>
            </a:r>
          </a:p>
          <a:p>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1832246" y="798944"/>
            <a:ext cx="5810250" cy="2381250"/>
          </a:xfrm>
          <a:prstGeom prst="rect">
            <a:avLst/>
          </a:prstGeom>
        </p:spPr>
      </p:pic>
    </p:spTree>
    <p:extLst>
      <p:ext uri="{BB962C8B-B14F-4D97-AF65-F5344CB8AC3E}">
        <p14:creationId xmlns:p14="http://schemas.microsoft.com/office/powerpoint/2010/main" val="1459138287"/>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The Internet, Intranets, and Extranets</a:t>
            </a:r>
            <a:r>
              <a:rPr lang="en-US" altLang="en-US" dirty="0"/>
              <a:t/>
            </a:r>
            <a:br>
              <a:rPr lang="en-US" altLang="en-US" dirty="0"/>
            </a:br>
            <a:r>
              <a:rPr lang="en-US" altLang="en-US" dirty="0"/>
              <a:t>The Internet</a:t>
            </a:r>
            <a:endParaRPr lang="en-CA" altLang="en-US" dirty="0"/>
          </a:p>
        </p:txBody>
      </p:sp>
      <p:sp>
        <p:nvSpPr>
          <p:cNvPr id="13315" name="Content Placeholder 2"/>
          <p:cNvSpPr>
            <a:spLocks noGrp="1"/>
          </p:cNvSpPr>
          <p:nvPr>
            <p:ph idx="1"/>
          </p:nvPr>
        </p:nvSpPr>
        <p:spPr>
          <a:xfrm>
            <a:off x="113818" y="711395"/>
            <a:ext cx="3728689" cy="3899516"/>
          </a:xfrm>
        </p:spPr>
        <p:txBody>
          <a:bodyPr/>
          <a:lstStyle/>
          <a:p>
            <a:r>
              <a:rPr lang="en-US" altLang="en-US" dirty="0"/>
              <a:t>The Internet is a worldwide collection of interconnected LANs and WANs. </a:t>
            </a:r>
          </a:p>
          <a:p>
            <a:r>
              <a:rPr lang="en-US" altLang="en-US" dirty="0"/>
              <a:t>LANs are connected to each other using WANs.</a:t>
            </a:r>
          </a:p>
          <a:p>
            <a:r>
              <a:rPr lang="en-US" altLang="en-US" dirty="0"/>
              <a:t>WANs are then connected to each other using copper wires, fiber optic cables, and wireless transmissions.</a:t>
            </a:r>
          </a:p>
          <a:p>
            <a:r>
              <a:rPr lang="en-US" altLang="en-US" dirty="0"/>
              <a:t>The Internet is not owned by any individual or group, however, the following groups were developed to help maintain structure:</a:t>
            </a:r>
          </a:p>
          <a:p>
            <a:pPr lvl="1"/>
            <a:r>
              <a:rPr lang="en-US" altLang="en-US" dirty="0"/>
              <a:t>IETF</a:t>
            </a:r>
          </a:p>
          <a:p>
            <a:pPr lvl="1"/>
            <a:r>
              <a:rPr lang="en-US" altLang="en-US" dirty="0"/>
              <a:t>ICANN</a:t>
            </a:r>
          </a:p>
          <a:p>
            <a:pPr lvl="1"/>
            <a:r>
              <a:rPr lang="en-US" altLang="en-US" dirty="0"/>
              <a:t>IAB</a:t>
            </a:r>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3925516" y="922709"/>
            <a:ext cx="5067300" cy="3181350"/>
          </a:xfrm>
          <a:prstGeom prst="rect">
            <a:avLst/>
          </a:prstGeom>
        </p:spPr>
      </p:pic>
    </p:spTree>
    <p:extLst>
      <p:ext uri="{BB962C8B-B14F-4D97-AF65-F5344CB8AC3E}">
        <p14:creationId xmlns:p14="http://schemas.microsoft.com/office/powerpoint/2010/main" val="2670066112"/>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The Internet, Intranets, and Extranets</a:t>
            </a:r>
            <a:r>
              <a:rPr lang="en-US" altLang="en-US" dirty="0"/>
              <a:t/>
            </a:r>
            <a:br>
              <a:rPr lang="en-US" altLang="en-US" dirty="0"/>
            </a:br>
            <a:r>
              <a:rPr lang="en-US" altLang="en-US" dirty="0"/>
              <a:t>Intranets and Extranets</a:t>
            </a:r>
            <a:endParaRPr lang="en-CA" altLang="en-US" dirty="0"/>
          </a:p>
        </p:txBody>
      </p:sp>
      <p:sp>
        <p:nvSpPr>
          <p:cNvPr id="13315" name="Content Placeholder 2"/>
          <p:cNvSpPr>
            <a:spLocks noGrp="1"/>
          </p:cNvSpPr>
          <p:nvPr>
            <p:ph idx="1"/>
          </p:nvPr>
        </p:nvSpPr>
        <p:spPr>
          <a:xfrm>
            <a:off x="4893012" y="1365266"/>
            <a:ext cx="3822971" cy="2763161"/>
          </a:xfrm>
        </p:spPr>
        <p:txBody>
          <a:bodyPr/>
          <a:lstStyle/>
          <a:p>
            <a:r>
              <a:rPr lang="en-CA" altLang="en-US" dirty="0"/>
              <a:t>Unlike the Internet, an intranet is a private collection of LANs and WANs internal to an organization that is meant to be accessible only to the organizations members or others with authorization.</a:t>
            </a:r>
          </a:p>
          <a:p>
            <a:r>
              <a:rPr lang="en-CA" altLang="en-US" dirty="0"/>
              <a:t>An organization might use an extranet to provide secure access to their network for individuals who work for a different organization that need access to their data on their network.</a:t>
            </a:r>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427306" y="884710"/>
            <a:ext cx="4048125" cy="3724275"/>
          </a:xfrm>
          <a:prstGeom prst="rect">
            <a:avLst/>
          </a:prstGeom>
        </p:spPr>
      </p:pic>
    </p:spTree>
    <p:extLst>
      <p:ext uri="{BB962C8B-B14F-4D97-AF65-F5344CB8AC3E}">
        <p14:creationId xmlns:p14="http://schemas.microsoft.com/office/powerpoint/2010/main" val="4208347316"/>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1600" dirty="0"/>
              <a:t>Internet Connections</a:t>
            </a:r>
            <a:r>
              <a:rPr lang="en-US" altLang="en-US" dirty="0"/>
              <a:t/>
            </a:r>
            <a:br>
              <a:rPr lang="en-US" altLang="en-US" dirty="0"/>
            </a:br>
            <a:r>
              <a:rPr lang="en-US" altLang="en-US" dirty="0"/>
              <a:t>Internet Access Technologies</a:t>
            </a:r>
            <a:endParaRPr lang="en-CA" altLang="en-US" dirty="0"/>
          </a:p>
        </p:txBody>
      </p:sp>
      <p:sp>
        <p:nvSpPr>
          <p:cNvPr id="13315" name="Content Placeholder 2"/>
          <p:cNvSpPr>
            <a:spLocks noGrp="1"/>
          </p:cNvSpPr>
          <p:nvPr>
            <p:ph idx="1"/>
          </p:nvPr>
        </p:nvSpPr>
        <p:spPr>
          <a:xfrm>
            <a:off x="5321030" y="798944"/>
            <a:ext cx="3822971" cy="3753601"/>
          </a:xfrm>
        </p:spPr>
        <p:txBody>
          <a:bodyPr/>
          <a:lstStyle/>
          <a:p>
            <a:r>
              <a:rPr lang="en-CA" altLang="en-US" dirty="0"/>
              <a:t>There are many ways to connect users and organizations to the Internet:</a:t>
            </a:r>
          </a:p>
          <a:p>
            <a:pPr lvl="1"/>
            <a:r>
              <a:rPr lang="en-CA" altLang="en-US" dirty="0"/>
              <a:t>Popular services for home users and small offices include broadband cable, broadband digital subscriber line (DSL), wireless WANs, and mobile services.</a:t>
            </a:r>
          </a:p>
          <a:p>
            <a:pPr lvl="1"/>
            <a:r>
              <a:rPr lang="en-CA" altLang="en-US" dirty="0"/>
              <a:t>Organizations need faster connections to support IP phones, video conferencing and data center storage.</a:t>
            </a:r>
          </a:p>
          <a:p>
            <a:pPr lvl="1"/>
            <a:r>
              <a:rPr lang="en-CA" altLang="en-US" dirty="0"/>
              <a:t>Business-class interconnections are usually provided by service providers (SP) and may include:  business DSL, leased lines, and Metro Ethernet.</a:t>
            </a:r>
          </a:p>
          <a:p>
            <a:pPr lvl="1"/>
            <a:endParaRPr lang="en-CA" altLang="en-US" dirty="0"/>
          </a:p>
          <a:p>
            <a:pPr lvl="1"/>
            <a:endParaRPr lang="en-CA" altLang="en-US" dirty="0"/>
          </a:p>
          <a:p>
            <a:pPr lvl="1"/>
            <a:endParaRPr lang="en-CA" altLang="en-US" dirty="0"/>
          </a:p>
          <a:p>
            <a:pPr lvl="1"/>
            <a:endParaRPr lang="en-CA" altLang="en-US" dirty="0"/>
          </a:p>
        </p:txBody>
      </p:sp>
      <p:pic>
        <p:nvPicPr>
          <p:cNvPr id="3" name="Picture 2"/>
          <p:cNvPicPr>
            <a:picLocks noChangeAspect="1"/>
          </p:cNvPicPr>
          <p:nvPr/>
        </p:nvPicPr>
        <p:blipFill>
          <a:blip r:embed="rId3"/>
          <a:stretch>
            <a:fillRect/>
          </a:stretch>
        </p:blipFill>
        <p:spPr>
          <a:xfrm>
            <a:off x="102546" y="943684"/>
            <a:ext cx="5067300" cy="2867025"/>
          </a:xfrm>
          <a:prstGeom prst="rect">
            <a:avLst/>
          </a:prstGeom>
        </p:spPr>
      </p:pic>
    </p:spTree>
    <p:extLst>
      <p:ext uri="{BB962C8B-B14F-4D97-AF65-F5344CB8AC3E}">
        <p14:creationId xmlns:p14="http://schemas.microsoft.com/office/powerpoint/2010/main" val="158252305"/>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Internet Connections</a:t>
            </a:r>
            <a:r>
              <a:rPr lang="en-US" altLang="en-US" dirty="0"/>
              <a:t/>
            </a:r>
            <a:br>
              <a:rPr lang="en-US" altLang="en-US" dirty="0"/>
            </a:br>
            <a:r>
              <a:rPr lang="en-US" altLang="en-US" dirty="0"/>
              <a:t>Home and Small Office Internet Connections</a:t>
            </a:r>
            <a:endParaRPr lang="en-CA" altLang="en-US" dirty="0"/>
          </a:p>
        </p:txBody>
      </p:sp>
      <p:sp>
        <p:nvSpPr>
          <p:cNvPr id="13315" name="Content Placeholder 2"/>
          <p:cNvSpPr>
            <a:spLocks noGrp="1"/>
          </p:cNvSpPr>
          <p:nvPr>
            <p:ph idx="1"/>
          </p:nvPr>
        </p:nvSpPr>
        <p:spPr>
          <a:xfrm>
            <a:off x="5359940" y="798944"/>
            <a:ext cx="3715966" cy="4146992"/>
          </a:xfrm>
        </p:spPr>
        <p:txBody>
          <a:bodyPr/>
          <a:lstStyle/>
          <a:p>
            <a:r>
              <a:rPr lang="en-CA" altLang="en-US" dirty="0"/>
              <a:t>Cable – high bandwidth, always on, Internet connection offered by cable television service providers.</a:t>
            </a:r>
          </a:p>
          <a:p>
            <a:r>
              <a:rPr lang="en-CA" altLang="en-US" dirty="0"/>
              <a:t>DSL – high bandwidth, always on, Internet connection that runs over a telephone line.</a:t>
            </a:r>
          </a:p>
          <a:p>
            <a:r>
              <a:rPr lang="en-CA" altLang="en-US" dirty="0"/>
              <a:t>Cellular – uses a cell phone network to connect to the Internet; only available where you can get a cellular signal.</a:t>
            </a:r>
          </a:p>
          <a:p>
            <a:r>
              <a:rPr lang="en-CA" altLang="en-US" dirty="0"/>
              <a:t>Satellite – major benefit to rural areas without Internet Service Providers.</a:t>
            </a:r>
          </a:p>
          <a:p>
            <a:r>
              <a:rPr lang="en-CA" altLang="en-US" dirty="0"/>
              <a:t>Dial-up telephone – an inexpensive, low bandwidth option using a modem.</a:t>
            </a:r>
          </a:p>
          <a:p>
            <a:pPr lvl="1"/>
            <a:endParaRPr lang="en-CA" altLang="en-US" dirty="0"/>
          </a:p>
          <a:p>
            <a:pPr lvl="1"/>
            <a:endParaRPr lang="en-CA" altLang="en-US" dirty="0"/>
          </a:p>
          <a:p>
            <a:pPr lvl="1"/>
            <a:endParaRPr lang="en-CA" altLang="en-US" dirty="0"/>
          </a:p>
        </p:txBody>
      </p:sp>
      <p:pic>
        <p:nvPicPr>
          <p:cNvPr id="5" name="Picture 4"/>
          <p:cNvPicPr>
            <a:picLocks noChangeAspect="1"/>
          </p:cNvPicPr>
          <p:nvPr/>
        </p:nvPicPr>
        <p:blipFill>
          <a:blip r:embed="rId3"/>
          <a:stretch>
            <a:fillRect/>
          </a:stretch>
        </p:blipFill>
        <p:spPr>
          <a:xfrm>
            <a:off x="62014" y="1196197"/>
            <a:ext cx="5200650" cy="2828925"/>
          </a:xfrm>
          <a:prstGeom prst="rect">
            <a:avLst/>
          </a:prstGeom>
        </p:spPr>
      </p:pic>
    </p:spTree>
    <p:extLst>
      <p:ext uri="{BB962C8B-B14F-4D97-AF65-F5344CB8AC3E}">
        <p14:creationId xmlns:p14="http://schemas.microsoft.com/office/powerpoint/2010/main" val="2296027781"/>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Internet Connections</a:t>
            </a:r>
            <a:r>
              <a:rPr lang="en-US" altLang="en-US" dirty="0"/>
              <a:t/>
            </a:r>
            <a:br>
              <a:rPr lang="en-US" altLang="en-US" dirty="0"/>
            </a:br>
            <a:r>
              <a:rPr lang="en-US" altLang="en-US" dirty="0"/>
              <a:t>Businesses Internet Connections</a:t>
            </a:r>
            <a:endParaRPr lang="en-CA" altLang="en-US" dirty="0"/>
          </a:p>
        </p:txBody>
      </p:sp>
      <p:sp>
        <p:nvSpPr>
          <p:cNvPr id="13315" name="Content Placeholder 2"/>
          <p:cNvSpPr>
            <a:spLocks noGrp="1"/>
          </p:cNvSpPr>
          <p:nvPr>
            <p:ph idx="1"/>
          </p:nvPr>
        </p:nvSpPr>
        <p:spPr>
          <a:xfrm>
            <a:off x="5276445" y="223736"/>
            <a:ext cx="3799461" cy="4338536"/>
          </a:xfrm>
        </p:spPr>
        <p:txBody>
          <a:bodyPr/>
          <a:lstStyle/>
          <a:p>
            <a:endParaRPr lang="en-CA" altLang="en-US" dirty="0"/>
          </a:p>
          <a:p>
            <a:r>
              <a:rPr lang="en-CA" altLang="en-US" dirty="0"/>
              <a:t>Corporate business connections may require higher bandwidth, dedicated connections, or managed services.  Typical connection options for businesses:</a:t>
            </a:r>
          </a:p>
          <a:p>
            <a:pPr lvl="1"/>
            <a:r>
              <a:rPr lang="en-CA" altLang="en-US" dirty="0"/>
              <a:t>Dedicated Leased Line – reserved circuits within the service provider’s network that connect distant offices with private voice and/or data networking.</a:t>
            </a:r>
          </a:p>
          <a:p>
            <a:pPr lvl="1"/>
            <a:r>
              <a:rPr lang="en-CA" altLang="en-US" dirty="0"/>
              <a:t>Ethernet WAN – extends LAN access technology into the WAN.</a:t>
            </a:r>
          </a:p>
          <a:p>
            <a:pPr lvl="1"/>
            <a:r>
              <a:rPr lang="en-CA" altLang="en-US" dirty="0"/>
              <a:t>DSL – Business DSL is available in various formats including Symmetric Digital Subscriber Lines (SDSL).</a:t>
            </a:r>
          </a:p>
          <a:p>
            <a:pPr lvl="1"/>
            <a:r>
              <a:rPr lang="en-CA" altLang="en-US" dirty="0"/>
              <a:t>Satellite – can provide a connection when a wired solution is not available.</a:t>
            </a:r>
          </a:p>
          <a:p>
            <a:pPr lvl="1"/>
            <a:endParaRPr lang="en-CA" altLang="en-US" dirty="0"/>
          </a:p>
          <a:p>
            <a:pPr lvl="1"/>
            <a:endParaRPr lang="en-CA" altLang="en-US" dirty="0"/>
          </a:p>
        </p:txBody>
      </p:sp>
      <p:pic>
        <p:nvPicPr>
          <p:cNvPr id="4" name="Picture 3"/>
          <p:cNvPicPr>
            <a:picLocks noChangeAspect="1"/>
          </p:cNvPicPr>
          <p:nvPr/>
        </p:nvPicPr>
        <p:blipFill>
          <a:blip r:embed="rId3"/>
          <a:stretch>
            <a:fillRect/>
          </a:stretch>
        </p:blipFill>
        <p:spPr>
          <a:xfrm>
            <a:off x="171045" y="1414462"/>
            <a:ext cx="5105400" cy="2314575"/>
          </a:xfrm>
          <a:prstGeom prst="rect">
            <a:avLst/>
          </a:prstGeom>
        </p:spPr>
      </p:pic>
    </p:spTree>
    <p:extLst>
      <p:ext uri="{BB962C8B-B14F-4D97-AF65-F5344CB8AC3E}">
        <p14:creationId xmlns:p14="http://schemas.microsoft.com/office/powerpoint/2010/main" val="49317679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34"/>
          <p:cNvSpPr>
            <a:spLocks noGrp="1" noChangeArrowheads="1"/>
          </p:cNvSpPr>
          <p:nvPr>
            <p:ph idx="1"/>
          </p:nvPr>
        </p:nvSpPr>
        <p:spPr>
          <a:xfrm>
            <a:off x="144065" y="798944"/>
            <a:ext cx="3907982" cy="4155319"/>
          </a:xfrm>
        </p:spPr>
        <p:txBody>
          <a:bodyPr/>
          <a:lstStyle/>
          <a:p>
            <a:r>
              <a:rPr lang="en-US" dirty="0"/>
              <a:t>1.4 The Changing Network Environment</a:t>
            </a:r>
          </a:p>
          <a:p>
            <a:pPr marL="469106" lvl="1" indent="-214313">
              <a:buFont typeface="Arial" panose="020B0604020202020204" pitchFamily="34" charset="0"/>
              <a:buChar char="•"/>
            </a:pPr>
            <a:r>
              <a:rPr lang="en-US" sz="1350" dirty="0"/>
              <a:t>Explain trends in networking that will affect the use of networks in small to medium-sized businesses.</a:t>
            </a:r>
          </a:p>
          <a:p>
            <a:pPr marL="542131" lvl="2" indent="-214313">
              <a:buFont typeface="Arial" panose="020B0604020202020204" pitchFamily="34" charset="0"/>
              <a:buChar char="•"/>
            </a:pPr>
            <a:r>
              <a:rPr lang="en-US" dirty="0"/>
              <a:t>Explain how trends such as BYOD, online collaboration, video, and cloud computing are changing the way we interact</a:t>
            </a:r>
            <a:r>
              <a:rPr lang="en-US" sz="1150" dirty="0"/>
              <a:t>.</a:t>
            </a:r>
          </a:p>
          <a:p>
            <a:pPr marL="542131" lvl="2" indent="-214313">
              <a:buFont typeface="Arial" panose="020B0604020202020204" pitchFamily="34" charset="0"/>
              <a:buChar char="•"/>
            </a:pPr>
            <a:r>
              <a:rPr lang="en-US" dirty="0"/>
              <a:t>Explain how networking technologies are changing the home environment</a:t>
            </a:r>
            <a:r>
              <a:rPr lang="en-US" sz="1150" dirty="0"/>
              <a:t>.</a:t>
            </a:r>
          </a:p>
          <a:p>
            <a:pPr marL="542131" lvl="2" indent="-214313">
              <a:buFont typeface="Arial" panose="020B0604020202020204" pitchFamily="34" charset="0"/>
              <a:buChar char="•"/>
            </a:pPr>
            <a:r>
              <a:rPr lang="en-US" dirty="0"/>
              <a:t>Identify some basic security threats and solutions for both small and large networks.</a:t>
            </a:r>
          </a:p>
          <a:p>
            <a:pPr marL="542131" lvl="2" indent="-214313">
              <a:buFont typeface="Arial" panose="020B0604020202020204" pitchFamily="34" charset="0"/>
              <a:buChar char="•"/>
            </a:pPr>
            <a:r>
              <a:rPr lang="en-US" dirty="0"/>
              <a:t>Explain why it is important to understand the switching and routing infrastructure of a network.</a:t>
            </a:r>
          </a:p>
          <a:p>
            <a:pPr marL="327818" lvl="2" indent="0">
              <a:buNone/>
            </a:pPr>
            <a:endParaRPr lang="en-US" sz="1150" dirty="0"/>
          </a:p>
          <a:p>
            <a:pPr marL="327818" lvl="2" indent="0">
              <a:buNone/>
            </a:pPr>
            <a:endParaRPr lang="en-US" sz="1150" dirty="0"/>
          </a:p>
        </p:txBody>
      </p:sp>
      <p:sp>
        <p:nvSpPr>
          <p:cNvPr id="4098" name="Rectangle 33"/>
          <p:cNvSpPr>
            <a:spLocks noGrp="1" noChangeArrowheads="1"/>
          </p:cNvSpPr>
          <p:nvPr>
            <p:ph type="title"/>
          </p:nvPr>
        </p:nvSpPr>
        <p:spPr/>
        <p:txBody>
          <a:bodyPr/>
          <a:lstStyle/>
          <a:p>
            <a:pPr eaLnBrk="1" hangingPunct="1"/>
            <a:r>
              <a:rPr lang="en-US" dirty="0"/>
              <a:t>Chapter 1 - Sections &amp; Objectives (Cont.)</a:t>
            </a:r>
          </a:p>
        </p:txBody>
      </p:sp>
    </p:spTree>
    <p:extLst>
      <p:ext uri="{BB962C8B-B14F-4D97-AF65-F5344CB8AC3E}">
        <p14:creationId xmlns:p14="http://schemas.microsoft.com/office/powerpoint/2010/main" val="1985980908"/>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915409"/>
            <a:ext cx="8231464" cy="1802391"/>
          </a:xfrm>
        </p:spPr>
        <p:txBody>
          <a:bodyPr/>
          <a:lstStyle/>
          <a:p>
            <a:r>
              <a:rPr lang="en-US" sz="4000" dirty="0"/>
              <a:t>1.3 The Network as a Platform</a:t>
            </a:r>
          </a:p>
        </p:txBody>
      </p:sp>
    </p:spTree>
    <p:extLst>
      <p:ext uri="{BB962C8B-B14F-4D97-AF65-F5344CB8AC3E}">
        <p14:creationId xmlns:p14="http://schemas.microsoft.com/office/powerpoint/2010/main" val="3040857309"/>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Converged Networks</a:t>
            </a:r>
            <a:r>
              <a:rPr lang="en-US" altLang="en-US" dirty="0"/>
              <a:t/>
            </a:r>
            <a:br>
              <a:rPr lang="en-US" altLang="en-US" dirty="0"/>
            </a:br>
            <a:r>
              <a:rPr lang="en-US" altLang="en-US" dirty="0"/>
              <a:t>Traditional Separate Networks</a:t>
            </a:r>
            <a:endParaRPr lang="en-CA" altLang="en-US" dirty="0"/>
          </a:p>
        </p:txBody>
      </p:sp>
      <p:sp>
        <p:nvSpPr>
          <p:cNvPr id="13315" name="Content Placeholder 2"/>
          <p:cNvSpPr>
            <a:spLocks noGrp="1"/>
          </p:cNvSpPr>
          <p:nvPr>
            <p:ph idx="1"/>
          </p:nvPr>
        </p:nvSpPr>
        <p:spPr>
          <a:xfrm>
            <a:off x="5768502" y="671208"/>
            <a:ext cx="3307404" cy="3819149"/>
          </a:xfrm>
        </p:spPr>
        <p:txBody>
          <a:bodyPr/>
          <a:lstStyle/>
          <a:p>
            <a:endParaRPr lang="en-CA" altLang="en-US" dirty="0"/>
          </a:p>
          <a:p>
            <a:r>
              <a:rPr lang="en-CA" altLang="en-US" dirty="0"/>
              <a:t>An example of multiple networks might be a school 30 years ago.  Some classrooms were cabled for data networks.  Those same classrooms were cabled for telephone networks, and also cabled separately for video.</a:t>
            </a:r>
          </a:p>
          <a:p>
            <a:r>
              <a:rPr lang="en-CA" altLang="en-US" dirty="0"/>
              <a:t>Each of these networks used different technologies to carry the communication signals using a different set of rules and standards.</a:t>
            </a:r>
          </a:p>
        </p:txBody>
      </p:sp>
      <p:pic>
        <p:nvPicPr>
          <p:cNvPr id="2" name="Picture 1"/>
          <p:cNvPicPr>
            <a:picLocks noChangeAspect="1"/>
          </p:cNvPicPr>
          <p:nvPr/>
        </p:nvPicPr>
        <p:blipFill>
          <a:blip r:embed="rId3"/>
          <a:stretch>
            <a:fillRect/>
          </a:stretch>
        </p:blipFill>
        <p:spPr>
          <a:xfrm>
            <a:off x="87549" y="870857"/>
            <a:ext cx="5476875" cy="3619500"/>
          </a:xfrm>
          <a:prstGeom prst="rect">
            <a:avLst/>
          </a:prstGeom>
        </p:spPr>
      </p:pic>
    </p:spTree>
    <p:extLst>
      <p:ext uri="{BB962C8B-B14F-4D97-AF65-F5344CB8AC3E}">
        <p14:creationId xmlns:p14="http://schemas.microsoft.com/office/powerpoint/2010/main" val="3239773695"/>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Converged Networks</a:t>
            </a:r>
            <a:r>
              <a:rPr lang="en-US" altLang="en-US" dirty="0"/>
              <a:t/>
            </a:r>
            <a:br>
              <a:rPr lang="en-US" altLang="en-US" dirty="0"/>
            </a:br>
            <a:r>
              <a:rPr lang="en-US" altLang="en-US" dirty="0"/>
              <a:t>The Converging Network</a:t>
            </a:r>
            <a:endParaRPr lang="en-CA" altLang="en-US" dirty="0"/>
          </a:p>
        </p:txBody>
      </p:sp>
      <p:sp>
        <p:nvSpPr>
          <p:cNvPr id="13315" name="Content Placeholder 2"/>
          <p:cNvSpPr>
            <a:spLocks noGrp="1"/>
          </p:cNvSpPr>
          <p:nvPr>
            <p:ph idx="1"/>
          </p:nvPr>
        </p:nvSpPr>
        <p:spPr>
          <a:xfrm>
            <a:off x="5476672" y="671208"/>
            <a:ext cx="3599234" cy="3819149"/>
          </a:xfrm>
        </p:spPr>
        <p:txBody>
          <a:bodyPr/>
          <a:lstStyle/>
          <a:p>
            <a:endParaRPr lang="en-CA" altLang="en-US" dirty="0"/>
          </a:p>
          <a:p>
            <a:r>
              <a:rPr lang="en-CA" altLang="en-US" dirty="0"/>
              <a:t>Converged data networks carry multiple services on one link including data, voice, and video.</a:t>
            </a:r>
          </a:p>
          <a:p>
            <a:r>
              <a:rPr lang="en-CA" altLang="en-US" dirty="0"/>
              <a:t>Unlike dedicated networks, converged networks can deliver data, voice, and video between different types of devices over the same network infrastructure.</a:t>
            </a:r>
          </a:p>
          <a:p>
            <a:r>
              <a:rPr lang="en-CA" altLang="en-US" dirty="0"/>
              <a:t>The network infrastructure uses the same set of rules and standards.</a:t>
            </a:r>
          </a:p>
        </p:txBody>
      </p:sp>
      <p:pic>
        <p:nvPicPr>
          <p:cNvPr id="3" name="Picture 2"/>
          <p:cNvPicPr>
            <a:picLocks noChangeAspect="1"/>
          </p:cNvPicPr>
          <p:nvPr/>
        </p:nvPicPr>
        <p:blipFill>
          <a:blip r:embed="rId3"/>
          <a:stretch>
            <a:fillRect/>
          </a:stretch>
        </p:blipFill>
        <p:spPr>
          <a:xfrm>
            <a:off x="300037" y="977775"/>
            <a:ext cx="4886325" cy="3333750"/>
          </a:xfrm>
          <a:prstGeom prst="rect">
            <a:avLst/>
          </a:prstGeom>
        </p:spPr>
      </p:pic>
    </p:spTree>
    <p:extLst>
      <p:ext uri="{BB962C8B-B14F-4D97-AF65-F5344CB8AC3E}">
        <p14:creationId xmlns:p14="http://schemas.microsoft.com/office/powerpoint/2010/main" val="4105729707"/>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Reliable Network</a:t>
            </a:r>
            <a:r>
              <a:rPr lang="en-US" altLang="en-US" dirty="0"/>
              <a:t/>
            </a:r>
            <a:br>
              <a:rPr lang="en-US" altLang="en-US" dirty="0"/>
            </a:br>
            <a:r>
              <a:rPr lang="en-US" altLang="en-US" dirty="0" err="1"/>
              <a:t>Network</a:t>
            </a:r>
            <a:r>
              <a:rPr lang="en-US" altLang="en-US" dirty="0"/>
              <a:t> Architecture</a:t>
            </a:r>
            <a:endParaRPr lang="en-CA" altLang="en-US" dirty="0"/>
          </a:p>
        </p:txBody>
      </p:sp>
      <p:sp>
        <p:nvSpPr>
          <p:cNvPr id="13315" name="Content Placeholder 2"/>
          <p:cNvSpPr>
            <a:spLocks noGrp="1"/>
          </p:cNvSpPr>
          <p:nvPr>
            <p:ph idx="1"/>
          </p:nvPr>
        </p:nvSpPr>
        <p:spPr>
          <a:xfrm>
            <a:off x="4883285" y="671208"/>
            <a:ext cx="4192621" cy="3819149"/>
          </a:xfrm>
        </p:spPr>
        <p:txBody>
          <a:bodyPr/>
          <a:lstStyle/>
          <a:p>
            <a:endParaRPr lang="en-CA" altLang="en-US" dirty="0"/>
          </a:p>
          <a:p>
            <a:r>
              <a:rPr lang="en-CA" altLang="en-US" dirty="0"/>
              <a:t>Network Architecture refers to the technologies that support the infrastructure that moves data across the network.</a:t>
            </a:r>
          </a:p>
          <a:p>
            <a:r>
              <a:rPr lang="en-CA" altLang="en-US" dirty="0"/>
              <a:t>There are four basic characteristics that the underlying architectures need to address to meet user expectations:</a:t>
            </a:r>
          </a:p>
          <a:p>
            <a:pPr lvl="1"/>
            <a:r>
              <a:rPr lang="en-CA" altLang="en-US" dirty="0"/>
              <a:t>Fault Tolerance</a:t>
            </a:r>
          </a:p>
          <a:p>
            <a:pPr lvl="1"/>
            <a:r>
              <a:rPr lang="en-CA" altLang="en-US" dirty="0"/>
              <a:t>Scalability</a:t>
            </a:r>
          </a:p>
          <a:p>
            <a:pPr lvl="1"/>
            <a:r>
              <a:rPr lang="en-CA" altLang="en-US" dirty="0"/>
              <a:t>Quality of Service (</a:t>
            </a:r>
            <a:r>
              <a:rPr lang="en-CA" altLang="en-US" dirty="0" err="1"/>
              <a:t>QoS</a:t>
            </a:r>
            <a:r>
              <a:rPr lang="en-CA" altLang="en-US" dirty="0"/>
              <a:t>)</a:t>
            </a:r>
          </a:p>
          <a:p>
            <a:pPr lvl="1"/>
            <a:r>
              <a:rPr lang="en-CA" altLang="en-US" dirty="0"/>
              <a:t>Security</a:t>
            </a:r>
          </a:p>
        </p:txBody>
      </p:sp>
      <p:pic>
        <p:nvPicPr>
          <p:cNvPr id="2" name="Picture 1"/>
          <p:cNvPicPr>
            <a:picLocks noChangeAspect="1"/>
          </p:cNvPicPr>
          <p:nvPr/>
        </p:nvPicPr>
        <p:blipFill>
          <a:blip r:embed="rId3"/>
          <a:stretch>
            <a:fillRect/>
          </a:stretch>
        </p:blipFill>
        <p:spPr>
          <a:xfrm>
            <a:off x="448425" y="798944"/>
            <a:ext cx="3772426" cy="3724795"/>
          </a:xfrm>
          <a:prstGeom prst="rect">
            <a:avLst/>
          </a:prstGeom>
        </p:spPr>
      </p:pic>
    </p:spTree>
    <p:extLst>
      <p:ext uri="{BB962C8B-B14F-4D97-AF65-F5344CB8AC3E}">
        <p14:creationId xmlns:p14="http://schemas.microsoft.com/office/powerpoint/2010/main" val="2893839090"/>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Reliable Network</a:t>
            </a:r>
            <a:r>
              <a:rPr lang="en-US" altLang="en-US" dirty="0"/>
              <a:t/>
            </a:r>
            <a:br>
              <a:rPr lang="en-US" altLang="en-US" dirty="0"/>
            </a:br>
            <a:r>
              <a:rPr lang="en-US" altLang="en-US" dirty="0"/>
              <a:t>Fault Tolerance</a:t>
            </a:r>
            <a:endParaRPr lang="en-CA" altLang="en-US" dirty="0"/>
          </a:p>
        </p:txBody>
      </p:sp>
      <p:sp>
        <p:nvSpPr>
          <p:cNvPr id="13315" name="Content Placeholder 2"/>
          <p:cNvSpPr>
            <a:spLocks noGrp="1"/>
          </p:cNvSpPr>
          <p:nvPr>
            <p:ph idx="1"/>
          </p:nvPr>
        </p:nvSpPr>
        <p:spPr>
          <a:xfrm>
            <a:off x="5546136" y="223735"/>
            <a:ext cx="3529770" cy="4445541"/>
          </a:xfrm>
        </p:spPr>
        <p:txBody>
          <a:bodyPr/>
          <a:lstStyle/>
          <a:p>
            <a:endParaRPr lang="en-CA" altLang="en-US" dirty="0"/>
          </a:p>
          <a:p>
            <a:r>
              <a:rPr lang="en-CA" altLang="en-US" dirty="0"/>
              <a:t>A fault tolerant network limits the impact of a failure by limiting the number of affected devices.</a:t>
            </a:r>
          </a:p>
          <a:p>
            <a:r>
              <a:rPr lang="en-CA" altLang="en-US" dirty="0"/>
              <a:t>Multiple paths are required for fault tolerance.</a:t>
            </a:r>
          </a:p>
          <a:p>
            <a:r>
              <a:rPr lang="en-CA" altLang="en-US" dirty="0"/>
              <a:t>Reliable networks provide redundancy by implementing a packet switched network.  Packet switching splits traffic into packets that are routed over a network. Each packet could theoretically take a different path to the destination.</a:t>
            </a:r>
          </a:p>
          <a:p>
            <a:r>
              <a:rPr lang="en-CA" altLang="en-US" dirty="0"/>
              <a:t>This is not possible with circuit-switched networks which establish dedicated circuits.</a:t>
            </a:r>
          </a:p>
          <a:p>
            <a:endParaRPr lang="en-CA" altLang="en-US" dirty="0"/>
          </a:p>
        </p:txBody>
      </p:sp>
      <p:pic>
        <p:nvPicPr>
          <p:cNvPr id="3" name="Picture 2"/>
          <p:cNvPicPr>
            <a:picLocks noChangeAspect="1"/>
          </p:cNvPicPr>
          <p:nvPr/>
        </p:nvPicPr>
        <p:blipFill>
          <a:blip r:embed="rId3"/>
          <a:stretch>
            <a:fillRect/>
          </a:stretch>
        </p:blipFill>
        <p:spPr>
          <a:xfrm>
            <a:off x="87549" y="1141862"/>
            <a:ext cx="5458587" cy="3229426"/>
          </a:xfrm>
          <a:prstGeom prst="rect">
            <a:avLst/>
          </a:prstGeom>
        </p:spPr>
      </p:pic>
    </p:spTree>
    <p:extLst>
      <p:ext uri="{BB962C8B-B14F-4D97-AF65-F5344CB8AC3E}">
        <p14:creationId xmlns:p14="http://schemas.microsoft.com/office/powerpoint/2010/main" val="697429554"/>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Reliable Network</a:t>
            </a:r>
            <a:r>
              <a:rPr lang="en-US" altLang="en-US" dirty="0"/>
              <a:t/>
            </a:r>
            <a:br>
              <a:rPr lang="en-US" altLang="en-US" dirty="0"/>
            </a:br>
            <a:r>
              <a:rPr lang="en-US" altLang="en-US" dirty="0"/>
              <a:t>Scalability</a:t>
            </a:r>
            <a:endParaRPr lang="en-CA" altLang="en-US" dirty="0"/>
          </a:p>
        </p:txBody>
      </p:sp>
      <p:sp>
        <p:nvSpPr>
          <p:cNvPr id="13315" name="Content Placeholder 2"/>
          <p:cNvSpPr>
            <a:spLocks noGrp="1"/>
          </p:cNvSpPr>
          <p:nvPr>
            <p:ph idx="1"/>
          </p:nvPr>
        </p:nvSpPr>
        <p:spPr>
          <a:xfrm>
            <a:off x="5322019" y="984157"/>
            <a:ext cx="3529770" cy="2689794"/>
          </a:xfrm>
        </p:spPr>
        <p:txBody>
          <a:bodyPr/>
          <a:lstStyle/>
          <a:p>
            <a:endParaRPr lang="en-CA" altLang="en-US" dirty="0"/>
          </a:p>
          <a:p>
            <a:r>
              <a:rPr lang="en-CA" altLang="en-US" dirty="0"/>
              <a:t>A scalable network can expand quickly and easily to support new users and applications without impacting the performance of services to existing users.</a:t>
            </a:r>
          </a:p>
          <a:p>
            <a:r>
              <a:rPr lang="en-CA" altLang="en-US" dirty="0"/>
              <a:t>Network designers follow accepted standards and protocols in order to make the networks scalable.</a:t>
            </a:r>
          </a:p>
          <a:p>
            <a:endParaRPr lang="en-CA" altLang="en-US" dirty="0"/>
          </a:p>
        </p:txBody>
      </p:sp>
      <p:pic>
        <p:nvPicPr>
          <p:cNvPr id="2" name="Picture 1"/>
          <p:cNvPicPr>
            <a:picLocks noChangeAspect="1"/>
          </p:cNvPicPr>
          <p:nvPr/>
        </p:nvPicPr>
        <p:blipFill>
          <a:blip r:embed="rId3"/>
          <a:stretch>
            <a:fillRect/>
          </a:stretch>
        </p:blipFill>
        <p:spPr>
          <a:xfrm>
            <a:off x="218794" y="984157"/>
            <a:ext cx="4905375" cy="3228975"/>
          </a:xfrm>
          <a:prstGeom prst="rect">
            <a:avLst/>
          </a:prstGeom>
        </p:spPr>
      </p:pic>
    </p:spTree>
    <p:extLst>
      <p:ext uri="{BB962C8B-B14F-4D97-AF65-F5344CB8AC3E}">
        <p14:creationId xmlns:p14="http://schemas.microsoft.com/office/powerpoint/2010/main" val="1902791710"/>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Reliable Network</a:t>
            </a:r>
            <a:r>
              <a:rPr lang="en-US" altLang="en-US" dirty="0"/>
              <a:t/>
            </a:r>
            <a:br>
              <a:rPr lang="en-US" altLang="en-US" dirty="0"/>
            </a:br>
            <a:r>
              <a:rPr lang="en-US" altLang="en-US" dirty="0"/>
              <a:t>Quality of Service</a:t>
            </a:r>
            <a:endParaRPr lang="en-CA" altLang="en-US" dirty="0"/>
          </a:p>
        </p:txBody>
      </p:sp>
      <p:sp>
        <p:nvSpPr>
          <p:cNvPr id="13315" name="Content Placeholder 2"/>
          <p:cNvSpPr>
            <a:spLocks noGrp="1"/>
          </p:cNvSpPr>
          <p:nvPr>
            <p:ph idx="1"/>
          </p:nvPr>
        </p:nvSpPr>
        <p:spPr>
          <a:xfrm>
            <a:off x="5546136" y="223735"/>
            <a:ext cx="3529770" cy="4445541"/>
          </a:xfrm>
        </p:spPr>
        <p:txBody>
          <a:bodyPr/>
          <a:lstStyle/>
          <a:p>
            <a:endParaRPr lang="en-CA" altLang="en-US" dirty="0"/>
          </a:p>
          <a:p>
            <a:r>
              <a:rPr lang="en-CA" altLang="en-US" dirty="0"/>
              <a:t>Voice and live video transmissions require higher expectations for those services being delivered.  </a:t>
            </a:r>
          </a:p>
          <a:p>
            <a:r>
              <a:rPr lang="en-CA" altLang="en-US" dirty="0"/>
              <a:t>Have you ever watched a live video with constant breaks and pauses? This is caused when there is a higher demand for bandwidth than available – and QoS isn’t configured.</a:t>
            </a:r>
          </a:p>
          <a:p>
            <a:r>
              <a:rPr lang="en-CA" altLang="en-US" dirty="0"/>
              <a:t>Quality of Service (</a:t>
            </a:r>
            <a:r>
              <a:rPr lang="en-CA" altLang="en-US" dirty="0" err="1"/>
              <a:t>QoS</a:t>
            </a:r>
            <a:r>
              <a:rPr lang="en-CA" altLang="en-US" dirty="0"/>
              <a:t>) is the primary mechanism used to ensure reliable delivery of content for all users. </a:t>
            </a:r>
          </a:p>
          <a:p>
            <a:r>
              <a:rPr lang="en-CA" altLang="en-US" dirty="0"/>
              <a:t>With a QoS policy in place, the router can more easily manage the flow of data and voice traffic.</a:t>
            </a:r>
          </a:p>
          <a:p>
            <a:endParaRPr lang="en-CA" altLang="en-US" dirty="0"/>
          </a:p>
        </p:txBody>
      </p:sp>
      <p:pic>
        <p:nvPicPr>
          <p:cNvPr id="2" name="Picture 1"/>
          <p:cNvPicPr>
            <a:picLocks noChangeAspect="1"/>
          </p:cNvPicPr>
          <p:nvPr/>
        </p:nvPicPr>
        <p:blipFill>
          <a:blip r:embed="rId3"/>
          <a:stretch>
            <a:fillRect/>
          </a:stretch>
        </p:blipFill>
        <p:spPr>
          <a:xfrm>
            <a:off x="87549" y="864814"/>
            <a:ext cx="5229225" cy="3324225"/>
          </a:xfrm>
          <a:prstGeom prst="rect">
            <a:avLst/>
          </a:prstGeom>
        </p:spPr>
      </p:pic>
    </p:spTree>
    <p:extLst>
      <p:ext uri="{BB962C8B-B14F-4D97-AF65-F5344CB8AC3E}">
        <p14:creationId xmlns:p14="http://schemas.microsoft.com/office/powerpoint/2010/main" val="2084444285"/>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Reliable Network</a:t>
            </a:r>
            <a:r>
              <a:rPr lang="en-US" altLang="en-US" dirty="0"/>
              <a:t/>
            </a:r>
            <a:br>
              <a:rPr lang="en-US" altLang="en-US" dirty="0"/>
            </a:br>
            <a:r>
              <a:rPr lang="en-US" altLang="en-US" dirty="0"/>
              <a:t>Security</a:t>
            </a:r>
            <a:endParaRPr lang="en-CA" altLang="en-US" dirty="0"/>
          </a:p>
        </p:txBody>
      </p:sp>
      <p:sp>
        <p:nvSpPr>
          <p:cNvPr id="13315" name="Content Placeholder 2"/>
          <p:cNvSpPr>
            <a:spLocks noGrp="1"/>
          </p:cNvSpPr>
          <p:nvPr>
            <p:ph idx="1"/>
          </p:nvPr>
        </p:nvSpPr>
        <p:spPr>
          <a:xfrm>
            <a:off x="5322019" y="132510"/>
            <a:ext cx="3529770" cy="4645677"/>
          </a:xfrm>
        </p:spPr>
        <p:txBody>
          <a:bodyPr/>
          <a:lstStyle/>
          <a:p>
            <a:r>
              <a:rPr lang="en-CA" altLang="en-US" dirty="0"/>
              <a:t>There are two main types of network security that must be addressed:  </a:t>
            </a:r>
          </a:p>
          <a:p>
            <a:pPr lvl="1"/>
            <a:r>
              <a:rPr lang="en-CA" altLang="en-US" dirty="0"/>
              <a:t>Network infrastructure security</a:t>
            </a:r>
          </a:p>
          <a:p>
            <a:pPr lvl="2"/>
            <a:r>
              <a:rPr lang="en-CA" altLang="en-US" dirty="0"/>
              <a:t>Physical security of network devices</a:t>
            </a:r>
          </a:p>
          <a:p>
            <a:pPr lvl="2"/>
            <a:r>
              <a:rPr lang="en-CA" altLang="en-US" dirty="0"/>
              <a:t>Preventing unauthorized access to the management software on those devices</a:t>
            </a:r>
          </a:p>
          <a:p>
            <a:pPr lvl="1"/>
            <a:r>
              <a:rPr lang="en-CA" altLang="en-US" dirty="0"/>
              <a:t>Information Security</a:t>
            </a:r>
          </a:p>
          <a:p>
            <a:pPr lvl="2"/>
            <a:r>
              <a:rPr lang="en-CA" altLang="en-US" dirty="0"/>
              <a:t>Protection of the information or data transmitted over the network</a:t>
            </a:r>
          </a:p>
          <a:p>
            <a:r>
              <a:rPr lang="en-CA" altLang="en-US" dirty="0"/>
              <a:t>Three goals of network security:</a:t>
            </a:r>
          </a:p>
          <a:p>
            <a:pPr lvl="1"/>
            <a:r>
              <a:rPr lang="en-CA" altLang="en-US" dirty="0"/>
              <a:t>Confidentiality – only intended recipients can read the data</a:t>
            </a:r>
          </a:p>
          <a:p>
            <a:pPr lvl="1"/>
            <a:r>
              <a:rPr lang="en-CA" altLang="en-US" dirty="0"/>
              <a:t>Integrity – assurance that the data has not be altered with during transmission</a:t>
            </a:r>
          </a:p>
          <a:p>
            <a:pPr lvl="1"/>
            <a:r>
              <a:rPr lang="en-CA" altLang="en-US" dirty="0"/>
              <a:t>Availability – assurance of timely and reliable access to data for authorized users</a:t>
            </a:r>
          </a:p>
          <a:p>
            <a:endParaRPr lang="en-CA" altLang="en-US" dirty="0"/>
          </a:p>
        </p:txBody>
      </p:sp>
      <p:pic>
        <p:nvPicPr>
          <p:cNvPr id="4" name="Picture 3"/>
          <p:cNvPicPr>
            <a:picLocks noChangeAspect="1"/>
          </p:cNvPicPr>
          <p:nvPr/>
        </p:nvPicPr>
        <p:blipFill>
          <a:blip r:embed="rId3"/>
          <a:stretch>
            <a:fillRect/>
          </a:stretch>
        </p:blipFill>
        <p:spPr>
          <a:xfrm>
            <a:off x="149944" y="897871"/>
            <a:ext cx="5172075" cy="3419475"/>
          </a:xfrm>
          <a:prstGeom prst="rect">
            <a:avLst/>
          </a:prstGeom>
        </p:spPr>
      </p:pic>
    </p:spTree>
    <p:extLst>
      <p:ext uri="{BB962C8B-B14F-4D97-AF65-F5344CB8AC3E}">
        <p14:creationId xmlns:p14="http://schemas.microsoft.com/office/powerpoint/2010/main" val="1994212604"/>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915409"/>
            <a:ext cx="8231464" cy="2042944"/>
          </a:xfrm>
        </p:spPr>
        <p:txBody>
          <a:bodyPr/>
          <a:lstStyle/>
          <a:p>
            <a:r>
              <a:rPr lang="en-US" sz="4000" dirty="0"/>
              <a:t>1.4 The Changing Network 		 	Environment </a:t>
            </a:r>
          </a:p>
        </p:txBody>
      </p:sp>
    </p:spTree>
    <p:extLst>
      <p:ext uri="{BB962C8B-B14F-4D97-AF65-F5344CB8AC3E}">
        <p14:creationId xmlns:p14="http://schemas.microsoft.com/office/powerpoint/2010/main" val="3301582468"/>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Network Trends</a:t>
            </a:r>
            <a:r>
              <a:rPr lang="en-US" altLang="en-US" dirty="0"/>
              <a:t/>
            </a:r>
            <a:br>
              <a:rPr lang="en-US" altLang="en-US" dirty="0"/>
            </a:br>
            <a:r>
              <a:rPr lang="en-US" altLang="en-US" dirty="0"/>
              <a:t>New Trends</a:t>
            </a:r>
            <a:endParaRPr lang="en-CA" altLang="en-US" dirty="0"/>
          </a:p>
        </p:txBody>
      </p:sp>
      <p:sp>
        <p:nvSpPr>
          <p:cNvPr id="13315" name="Content Placeholder 2"/>
          <p:cNvSpPr>
            <a:spLocks noGrp="1"/>
          </p:cNvSpPr>
          <p:nvPr>
            <p:ph idx="1"/>
          </p:nvPr>
        </p:nvSpPr>
        <p:spPr>
          <a:xfrm>
            <a:off x="5322019" y="555812"/>
            <a:ext cx="3529770" cy="3810000"/>
          </a:xfrm>
        </p:spPr>
        <p:txBody>
          <a:bodyPr/>
          <a:lstStyle/>
          <a:p>
            <a:endParaRPr lang="en-CA" altLang="en-US" dirty="0"/>
          </a:p>
          <a:p>
            <a:r>
              <a:rPr lang="en-CA" altLang="en-US" dirty="0"/>
              <a:t>The role of the network must adjust and continually transform in order to be able to keep up with new technologies and end user devices as they constantly come to the market. </a:t>
            </a:r>
          </a:p>
          <a:p>
            <a:r>
              <a:rPr lang="en-CA" altLang="en-US" dirty="0"/>
              <a:t>Several new networking trends that effect organizations and consumers:</a:t>
            </a:r>
          </a:p>
          <a:p>
            <a:pPr lvl="1"/>
            <a:r>
              <a:rPr lang="en-CA" altLang="en-US" dirty="0"/>
              <a:t>Bring Your Own Device (BYOD)</a:t>
            </a:r>
          </a:p>
          <a:p>
            <a:pPr lvl="1"/>
            <a:r>
              <a:rPr lang="en-CA" altLang="en-US" dirty="0"/>
              <a:t>Online collaboration</a:t>
            </a:r>
          </a:p>
          <a:p>
            <a:pPr lvl="1"/>
            <a:r>
              <a:rPr lang="en-CA" altLang="en-US" dirty="0"/>
              <a:t>Video communications</a:t>
            </a:r>
          </a:p>
          <a:p>
            <a:pPr lvl="1"/>
            <a:r>
              <a:rPr lang="en-CA" altLang="en-US" dirty="0"/>
              <a:t>Cloud computing</a:t>
            </a:r>
          </a:p>
          <a:p>
            <a:endParaRPr lang="en-CA" altLang="en-US" dirty="0"/>
          </a:p>
          <a:p>
            <a:endParaRPr lang="en-CA" altLang="en-US" dirty="0"/>
          </a:p>
        </p:txBody>
      </p:sp>
      <p:pic>
        <p:nvPicPr>
          <p:cNvPr id="3" name="Picture 2"/>
          <p:cNvPicPr>
            <a:picLocks noChangeAspect="1"/>
          </p:cNvPicPr>
          <p:nvPr/>
        </p:nvPicPr>
        <p:blipFill>
          <a:blip r:embed="rId3"/>
          <a:stretch>
            <a:fillRect/>
          </a:stretch>
        </p:blipFill>
        <p:spPr>
          <a:xfrm>
            <a:off x="87549" y="798944"/>
            <a:ext cx="5172075" cy="3724275"/>
          </a:xfrm>
          <a:prstGeom prst="rect">
            <a:avLst/>
          </a:prstGeom>
        </p:spPr>
      </p:pic>
    </p:spTree>
    <p:extLst>
      <p:ext uri="{BB962C8B-B14F-4D97-AF65-F5344CB8AC3E}">
        <p14:creationId xmlns:p14="http://schemas.microsoft.com/office/powerpoint/2010/main" val="5033048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915409"/>
            <a:ext cx="7598042" cy="1802391"/>
          </a:xfrm>
        </p:spPr>
        <p:txBody>
          <a:bodyPr/>
          <a:lstStyle/>
          <a:p>
            <a:r>
              <a:rPr lang="en-US" dirty="0"/>
              <a:t>1.1 Globally Connected</a:t>
            </a:r>
          </a:p>
        </p:txBody>
      </p:sp>
    </p:spTree>
    <p:extLst>
      <p:ext uri="{BB962C8B-B14F-4D97-AF65-F5344CB8AC3E}">
        <p14:creationId xmlns:p14="http://schemas.microsoft.com/office/powerpoint/2010/main" val="673099643"/>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Network Trends</a:t>
            </a:r>
            <a:r>
              <a:rPr lang="en-US" altLang="en-US" dirty="0"/>
              <a:t/>
            </a:r>
            <a:br>
              <a:rPr lang="en-US" altLang="en-US" dirty="0"/>
            </a:br>
            <a:r>
              <a:rPr lang="en-US" altLang="en-US" dirty="0"/>
              <a:t>Bring Your Own Device</a:t>
            </a:r>
            <a:endParaRPr lang="en-CA" altLang="en-US" dirty="0"/>
          </a:p>
        </p:txBody>
      </p:sp>
      <p:sp>
        <p:nvSpPr>
          <p:cNvPr id="13315" name="Content Placeholder 2"/>
          <p:cNvSpPr>
            <a:spLocks noGrp="1"/>
          </p:cNvSpPr>
          <p:nvPr>
            <p:ph idx="1"/>
          </p:nvPr>
        </p:nvSpPr>
        <p:spPr>
          <a:xfrm>
            <a:off x="5322019" y="420168"/>
            <a:ext cx="3529770" cy="4374776"/>
          </a:xfrm>
        </p:spPr>
        <p:txBody>
          <a:bodyPr/>
          <a:lstStyle/>
          <a:p>
            <a:endParaRPr lang="en-CA" altLang="en-US" dirty="0"/>
          </a:p>
          <a:p>
            <a:r>
              <a:rPr lang="en-CA" altLang="en-US" dirty="0"/>
              <a:t>Bring Your Own Device (BYOD) is a major global trend that allows users to use their own devices giving them more opportunities and greater flexibility. </a:t>
            </a:r>
          </a:p>
          <a:p>
            <a:r>
              <a:rPr lang="en-CA" altLang="en-US" dirty="0"/>
              <a:t>BYOD allows end users to have the freedom to use personal tools to access information and communicate using their:</a:t>
            </a:r>
          </a:p>
          <a:p>
            <a:pPr lvl="1"/>
            <a:r>
              <a:rPr lang="en-CA" altLang="en-US" dirty="0"/>
              <a:t>Laptops</a:t>
            </a:r>
          </a:p>
          <a:p>
            <a:pPr lvl="1"/>
            <a:r>
              <a:rPr lang="en-CA" altLang="en-US" dirty="0"/>
              <a:t>Netbooks</a:t>
            </a:r>
          </a:p>
          <a:p>
            <a:pPr lvl="1"/>
            <a:r>
              <a:rPr lang="en-CA" altLang="en-US" dirty="0"/>
              <a:t>Tablets</a:t>
            </a:r>
          </a:p>
          <a:p>
            <a:pPr lvl="1"/>
            <a:r>
              <a:rPr lang="en-CA" altLang="en-US" dirty="0"/>
              <a:t>Smartphones</a:t>
            </a:r>
          </a:p>
          <a:p>
            <a:pPr lvl="1"/>
            <a:r>
              <a:rPr lang="en-CA" altLang="en-US" dirty="0"/>
              <a:t>E-readers</a:t>
            </a:r>
          </a:p>
        </p:txBody>
      </p:sp>
      <p:pic>
        <p:nvPicPr>
          <p:cNvPr id="2" name="Picture 1"/>
          <p:cNvPicPr>
            <a:picLocks noChangeAspect="1"/>
          </p:cNvPicPr>
          <p:nvPr/>
        </p:nvPicPr>
        <p:blipFill>
          <a:blip r:embed="rId3"/>
          <a:stretch>
            <a:fillRect/>
          </a:stretch>
        </p:blipFill>
        <p:spPr>
          <a:xfrm>
            <a:off x="207094" y="894229"/>
            <a:ext cx="5114925" cy="3695700"/>
          </a:xfrm>
          <a:prstGeom prst="rect">
            <a:avLst/>
          </a:prstGeom>
        </p:spPr>
      </p:pic>
    </p:spTree>
    <p:extLst>
      <p:ext uri="{BB962C8B-B14F-4D97-AF65-F5344CB8AC3E}">
        <p14:creationId xmlns:p14="http://schemas.microsoft.com/office/powerpoint/2010/main" val="1911546359"/>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Network Trends</a:t>
            </a:r>
            <a:r>
              <a:rPr lang="en-US" altLang="en-US" dirty="0"/>
              <a:t/>
            </a:r>
            <a:br>
              <a:rPr lang="en-US" altLang="en-US" dirty="0"/>
            </a:br>
            <a:r>
              <a:rPr lang="en-US" altLang="en-US" dirty="0"/>
              <a:t>Online Collaboration</a:t>
            </a:r>
            <a:endParaRPr lang="en-CA" altLang="en-US" dirty="0"/>
          </a:p>
        </p:txBody>
      </p:sp>
      <p:sp>
        <p:nvSpPr>
          <p:cNvPr id="13315" name="Content Placeholder 2"/>
          <p:cNvSpPr>
            <a:spLocks noGrp="1"/>
          </p:cNvSpPr>
          <p:nvPr>
            <p:ph idx="1"/>
          </p:nvPr>
        </p:nvSpPr>
        <p:spPr>
          <a:xfrm>
            <a:off x="5357877" y="684644"/>
            <a:ext cx="3529770" cy="3810000"/>
          </a:xfrm>
        </p:spPr>
        <p:txBody>
          <a:bodyPr/>
          <a:lstStyle/>
          <a:p>
            <a:endParaRPr lang="en-CA" altLang="en-US" dirty="0"/>
          </a:p>
          <a:p>
            <a:r>
              <a:rPr lang="en-CA" altLang="en-US" dirty="0"/>
              <a:t>Individuals want to collaborate and work with others over the network on joint projects.</a:t>
            </a:r>
          </a:p>
          <a:p>
            <a:r>
              <a:rPr lang="en-CA" altLang="en-US" dirty="0"/>
              <a:t>Collaboration tools including Cisco WebEx (shown in the figure) gives users a way to instantly connect, interact and achieve their objectives.</a:t>
            </a:r>
          </a:p>
          <a:p>
            <a:r>
              <a:rPr lang="en-CA" altLang="en-US" dirty="0"/>
              <a:t>Collaboration is a very high priority for businesses and in education.</a:t>
            </a:r>
          </a:p>
          <a:p>
            <a:endParaRPr lang="en-CA" altLang="en-US" dirty="0"/>
          </a:p>
        </p:txBody>
      </p:sp>
      <p:pic>
        <p:nvPicPr>
          <p:cNvPr id="2" name="Picture 1"/>
          <p:cNvPicPr>
            <a:picLocks noChangeAspect="1"/>
          </p:cNvPicPr>
          <p:nvPr/>
        </p:nvPicPr>
        <p:blipFill>
          <a:blip r:embed="rId3"/>
          <a:stretch>
            <a:fillRect/>
          </a:stretch>
        </p:blipFill>
        <p:spPr>
          <a:xfrm>
            <a:off x="87549" y="798944"/>
            <a:ext cx="5162550" cy="3695700"/>
          </a:xfrm>
          <a:prstGeom prst="rect">
            <a:avLst/>
          </a:prstGeom>
        </p:spPr>
      </p:pic>
    </p:spTree>
    <p:extLst>
      <p:ext uri="{BB962C8B-B14F-4D97-AF65-F5344CB8AC3E}">
        <p14:creationId xmlns:p14="http://schemas.microsoft.com/office/powerpoint/2010/main" val="3093264015"/>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Network Trends</a:t>
            </a:r>
            <a:r>
              <a:rPr lang="en-US" altLang="en-US" dirty="0"/>
              <a:t/>
            </a:r>
            <a:br>
              <a:rPr lang="en-US" altLang="en-US" dirty="0"/>
            </a:br>
            <a:r>
              <a:rPr lang="en-US" altLang="en-US" dirty="0"/>
              <a:t>Video Communication</a:t>
            </a:r>
            <a:endParaRPr lang="en-CA" altLang="en-US" dirty="0"/>
          </a:p>
        </p:txBody>
      </p:sp>
      <p:sp>
        <p:nvSpPr>
          <p:cNvPr id="13315" name="Content Placeholder 2"/>
          <p:cNvSpPr>
            <a:spLocks noGrp="1"/>
          </p:cNvSpPr>
          <p:nvPr>
            <p:ph idx="1"/>
          </p:nvPr>
        </p:nvSpPr>
        <p:spPr>
          <a:xfrm>
            <a:off x="295835" y="798944"/>
            <a:ext cx="8591812" cy="1314450"/>
          </a:xfrm>
        </p:spPr>
        <p:txBody>
          <a:bodyPr/>
          <a:lstStyle/>
          <a:p>
            <a:r>
              <a:rPr lang="en-US" dirty="0"/>
              <a:t>Cisco TelePresence powers the new way of working where everyone, everywhere, can be more productive through face to face collaboration.</a:t>
            </a:r>
            <a:endParaRPr lang="en-CA" altLang="en-US" dirty="0"/>
          </a:p>
          <a:p>
            <a:r>
              <a:rPr lang="en-US" dirty="0"/>
              <a:t>Around the world each day, we transform organizations by transforming our customer experiences.</a:t>
            </a:r>
            <a:endParaRPr lang="en-CA" altLang="en-US" dirty="0"/>
          </a:p>
          <a:p>
            <a:endParaRPr lang="en-CA" altLang="en-US" dirty="0"/>
          </a:p>
        </p:txBody>
      </p:sp>
      <p:pic>
        <p:nvPicPr>
          <p:cNvPr id="3" name="Picture 2"/>
          <p:cNvPicPr>
            <a:picLocks noChangeAspect="1"/>
          </p:cNvPicPr>
          <p:nvPr/>
        </p:nvPicPr>
        <p:blipFill>
          <a:blip r:embed="rId3"/>
          <a:stretch>
            <a:fillRect/>
          </a:stretch>
        </p:blipFill>
        <p:spPr>
          <a:xfrm>
            <a:off x="1915388" y="2212006"/>
            <a:ext cx="5162550" cy="2381250"/>
          </a:xfrm>
          <a:prstGeom prst="rect">
            <a:avLst/>
          </a:prstGeom>
        </p:spPr>
      </p:pic>
    </p:spTree>
    <p:extLst>
      <p:ext uri="{BB962C8B-B14F-4D97-AF65-F5344CB8AC3E}">
        <p14:creationId xmlns:p14="http://schemas.microsoft.com/office/powerpoint/2010/main" val="925651280"/>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Network Trends</a:t>
            </a:r>
            <a:r>
              <a:rPr lang="en-US" altLang="en-US" dirty="0"/>
              <a:t/>
            </a:r>
            <a:br>
              <a:rPr lang="en-US" altLang="en-US" dirty="0"/>
            </a:br>
            <a:r>
              <a:rPr lang="en-US" altLang="en-US" dirty="0"/>
              <a:t>Cloud Computing</a:t>
            </a:r>
            <a:endParaRPr lang="en-CA" altLang="en-US" dirty="0"/>
          </a:p>
        </p:txBody>
      </p:sp>
      <p:sp>
        <p:nvSpPr>
          <p:cNvPr id="13315" name="Content Placeholder 2"/>
          <p:cNvSpPr>
            <a:spLocks noGrp="1"/>
          </p:cNvSpPr>
          <p:nvPr>
            <p:ph idx="1"/>
          </p:nvPr>
        </p:nvSpPr>
        <p:spPr>
          <a:xfrm>
            <a:off x="4542088" y="561887"/>
            <a:ext cx="4099887" cy="4169812"/>
          </a:xfrm>
        </p:spPr>
        <p:txBody>
          <a:bodyPr/>
          <a:lstStyle/>
          <a:p>
            <a:r>
              <a:rPr lang="en-CA" altLang="en-US" dirty="0"/>
              <a:t>Cloud computing is a global trend that allows us to store personal files or backup our data on servers over the Internet.  </a:t>
            </a:r>
          </a:p>
          <a:p>
            <a:r>
              <a:rPr lang="en-CA" altLang="en-US" dirty="0"/>
              <a:t>Applications such as word processing and photo editing can also be accessed using the Cloud.</a:t>
            </a:r>
          </a:p>
          <a:p>
            <a:r>
              <a:rPr lang="en-CA" altLang="en-US" dirty="0"/>
              <a:t>Cloud computing also allows businesses to extend their capabilities on demand and delivered automatically to any device anywhere in the world.</a:t>
            </a:r>
          </a:p>
          <a:p>
            <a:r>
              <a:rPr lang="en-CA" altLang="en-US" dirty="0"/>
              <a:t>Cloud computing is made possible by data centers.  Smaller companies that can’t afford their own data centers, lease server and storage services from larger data center organizations in the Cloud.</a:t>
            </a:r>
          </a:p>
          <a:p>
            <a:pPr marL="0" indent="0">
              <a:buNone/>
            </a:pPr>
            <a:endParaRPr lang="en-CA" altLang="en-US" dirty="0"/>
          </a:p>
        </p:txBody>
      </p:sp>
      <p:pic>
        <p:nvPicPr>
          <p:cNvPr id="3" name="Picture 2"/>
          <p:cNvPicPr>
            <a:picLocks noChangeAspect="1"/>
          </p:cNvPicPr>
          <p:nvPr/>
        </p:nvPicPr>
        <p:blipFill>
          <a:blip r:embed="rId3"/>
          <a:stretch>
            <a:fillRect/>
          </a:stretch>
        </p:blipFill>
        <p:spPr>
          <a:xfrm>
            <a:off x="593912" y="908481"/>
            <a:ext cx="3581400" cy="3476625"/>
          </a:xfrm>
          <a:prstGeom prst="rect">
            <a:avLst/>
          </a:prstGeom>
        </p:spPr>
      </p:pic>
    </p:spTree>
    <p:extLst>
      <p:ext uri="{BB962C8B-B14F-4D97-AF65-F5344CB8AC3E}">
        <p14:creationId xmlns:p14="http://schemas.microsoft.com/office/powerpoint/2010/main" val="3606761582"/>
      </p:ext>
    </p:extLst>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Network Trends</a:t>
            </a:r>
            <a:r>
              <a:rPr lang="en-US" altLang="en-US" dirty="0"/>
              <a:t/>
            </a:r>
            <a:br>
              <a:rPr lang="en-US" altLang="en-US" dirty="0"/>
            </a:br>
            <a:r>
              <a:rPr lang="en-US" altLang="en-US" dirty="0"/>
              <a:t>Cloud Computing (Cont.)</a:t>
            </a:r>
            <a:endParaRPr lang="en-CA" altLang="en-US" dirty="0"/>
          </a:p>
        </p:txBody>
      </p:sp>
      <p:sp>
        <p:nvSpPr>
          <p:cNvPr id="13315" name="Content Placeholder 2"/>
          <p:cNvSpPr>
            <a:spLocks noGrp="1"/>
          </p:cNvSpPr>
          <p:nvPr>
            <p:ph idx="1"/>
          </p:nvPr>
        </p:nvSpPr>
        <p:spPr>
          <a:xfrm>
            <a:off x="4560017" y="603821"/>
            <a:ext cx="4162642" cy="4085944"/>
          </a:xfrm>
        </p:spPr>
        <p:txBody>
          <a:bodyPr/>
          <a:lstStyle/>
          <a:p>
            <a:r>
              <a:rPr lang="en-CA" altLang="en-US" dirty="0"/>
              <a:t>Four types of Clouds:</a:t>
            </a:r>
          </a:p>
          <a:p>
            <a:pPr lvl="1"/>
            <a:r>
              <a:rPr lang="en-CA" altLang="en-US" dirty="0"/>
              <a:t>Public Clouds</a:t>
            </a:r>
          </a:p>
          <a:p>
            <a:pPr lvl="2"/>
            <a:r>
              <a:rPr lang="en-CA" altLang="en-US" dirty="0"/>
              <a:t>Services and applications are made available to the general public through a pay-per-use model or for free.</a:t>
            </a:r>
          </a:p>
          <a:p>
            <a:pPr lvl="1"/>
            <a:r>
              <a:rPr lang="en-CA" altLang="en-US" dirty="0"/>
              <a:t>Private Clouds</a:t>
            </a:r>
          </a:p>
          <a:p>
            <a:pPr lvl="2"/>
            <a:r>
              <a:rPr lang="en-CA" altLang="en-US" dirty="0"/>
              <a:t>Applications and services are intended for a specific organization or entity such as the government.</a:t>
            </a:r>
          </a:p>
          <a:p>
            <a:pPr lvl="1"/>
            <a:r>
              <a:rPr lang="en-CA" altLang="en-US" dirty="0"/>
              <a:t>Hybrid Clouds</a:t>
            </a:r>
          </a:p>
          <a:p>
            <a:pPr lvl="2"/>
            <a:r>
              <a:rPr lang="en-CA" altLang="en-US" dirty="0"/>
              <a:t>Made up of two or more Cloud types – for example, part custom and part public.  Each part remains a distinctive object but both are connected using the same architecture.</a:t>
            </a:r>
          </a:p>
          <a:p>
            <a:pPr lvl="1"/>
            <a:r>
              <a:rPr lang="en-CA" altLang="en-US" dirty="0"/>
              <a:t>Custom Clouds</a:t>
            </a:r>
          </a:p>
          <a:p>
            <a:pPr marL="261937" lvl="2" indent="0">
              <a:buNone/>
            </a:pPr>
            <a:endParaRPr lang="en-CA" altLang="en-US" dirty="0"/>
          </a:p>
          <a:p>
            <a:pPr lvl="1"/>
            <a:endParaRPr lang="en-CA" altLang="en-US" dirty="0"/>
          </a:p>
          <a:p>
            <a:pPr lvl="1"/>
            <a:endParaRPr lang="en-CA" altLang="en-US" dirty="0"/>
          </a:p>
        </p:txBody>
      </p:sp>
      <p:pic>
        <p:nvPicPr>
          <p:cNvPr id="3" name="Picture 2"/>
          <p:cNvPicPr>
            <a:picLocks noChangeAspect="1"/>
          </p:cNvPicPr>
          <p:nvPr/>
        </p:nvPicPr>
        <p:blipFill>
          <a:blip r:embed="rId3"/>
          <a:stretch>
            <a:fillRect/>
          </a:stretch>
        </p:blipFill>
        <p:spPr>
          <a:xfrm>
            <a:off x="593912" y="908481"/>
            <a:ext cx="3581400" cy="3476625"/>
          </a:xfrm>
          <a:prstGeom prst="rect">
            <a:avLst/>
          </a:prstGeom>
        </p:spPr>
      </p:pic>
    </p:spTree>
    <p:extLst>
      <p:ext uri="{BB962C8B-B14F-4D97-AF65-F5344CB8AC3E}">
        <p14:creationId xmlns:p14="http://schemas.microsoft.com/office/powerpoint/2010/main" val="2585003951"/>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Network Trends</a:t>
            </a:r>
            <a:r>
              <a:rPr lang="en-US" altLang="en-US" dirty="0"/>
              <a:t/>
            </a:r>
            <a:br>
              <a:rPr lang="en-US" altLang="en-US" dirty="0"/>
            </a:br>
            <a:r>
              <a:rPr lang="en-US" altLang="en-US" dirty="0"/>
              <a:t>Technology Trends in the Home</a:t>
            </a:r>
            <a:endParaRPr lang="en-CA" altLang="en-US" dirty="0"/>
          </a:p>
        </p:txBody>
      </p:sp>
      <p:sp>
        <p:nvSpPr>
          <p:cNvPr id="13315" name="Content Placeholder 2"/>
          <p:cNvSpPr>
            <a:spLocks noGrp="1"/>
          </p:cNvSpPr>
          <p:nvPr>
            <p:ph idx="1"/>
          </p:nvPr>
        </p:nvSpPr>
        <p:spPr>
          <a:xfrm>
            <a:off x="5029199" y="1238215"/>
            <a:ext cx="3720351" cy="2356632"/>
          </a:xfrm>
        </p:spPr>
        <p:txBody>
          <a:bodyPr/>
          <a:lstStyle/>
          <a:p>
            <a:pPr lvl="1"/>
            <a:r>
              <a:rPr lang="en-CA" altLang="en-US" dirty="0"/>
              <a:t>Smart home technology is a growing trend that allows technology to be integrated into every-day appliances which allows them to interconnect with other devices.</a:t>
            </a:r>
          </a:p>
          <a:p>
            <a:pPr lvl="1"/>
            <a:r>
              <a:rPr lang="en-CA" altLang="en-US" dirty="0"/>
              <a:t>Ovens might know what time to cook a meal for you by communicating with your calendar on what time you are scheduled to be home.</a:t>
            </a:r>
          </a:p>
          <a:p>
            <a:pPr lvl="1"/>
            <a:endParaRPr lang="en-CA" altLang="en-US" dirty="0"/>
          </a:p>
          <a:p>
            <a:pPr lvl="1"/>
            <a:endParaRPr lang="en-CA" altLang="en-US" dirty="0"/>
          </a:p>
        </p:txBody>
      </p:sp>
      <p:pic>
        <p:nvPicPr>
          <p:cNvPr id="4" name="Picture 3"/>
          <p:cNvPicPr>
            <a:picLocks noChangeAspect="1"/>
          </p:cNvPicPr>
          <p:nvPr/>
        </p:nvPicPr>
        <p:blipFill>
          <a:blip r:embed="rId3"/>
          <a:stretch>
            <a:fillRect/>
          </a:stretch>
        </p:blipFill>
        <p:spPr>
          <a:xfrm>
            <a:off x="230424" y="941276"/>
            <a:ext cx="4429125" cy="3676650"/>
          </a:xfrm>
          <a:prstGeom prst="rect">
            <a:avLst/>
          </a:prstGeom>
        </p:spPr>
      </p:pic>
    </p:spTree>
    <p:extLst>
      <p:ext uri="{BB962C8B-B14F-4D97-AF65-F5344CB8AC3E}">
        <p14:creationId xmlns:p14="http://schemas.microsoft.com/office/powerpoint/2010/main" val="3083566277"/>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Network Trends</a:t>
            </a:r>
            <a:r>
              <a:rPr lang="en-US" altLang="en-US" dirty="0"/>
              <a:t/>
            </a:r>
            <a:br>
              <a:rPr lang="en-US" altLang="en-US" dirty="0"/>
            </a:br>
            <a:r>
              <a:rPr lang="en-US" altLang="en-US" dirty="0"/>
              <a:t>Powerline Networking</a:t>
            </a:r>
            <a:endParaRPr lang="en-CA" altLang="en-US" dirty="0"/>
          </a:p>
        </p:txBody>
      </p:sp>
      <p:sp>
        <p:nvSpPr>
          <p:cNvPr id="13315" name="Content Placeholder 2"/>
          <p:cNvSpPr>
            <a:spLocks noGrp="1"/>
          </p:cNvSpPr>
          <p:nvPr>
            <p:ph idx="1"/>
          </p:nvPr>
        </p:nvSpPr>
        <p:spPr>
          <a:xfrm>
            <a:off x="5029199" y="1238215"/>
            <a:ext cx="3720351" cy="2356632"/>
          </a:xfrm>
        </p:spPr>
        <p:txBody>
          <a:bodyPr/>
          <a:lstStyle/>
          <a:p>
            <a:pPr lvl="1"/>
            <a:r>
              <a:rPr lang="en-CA" altLang="en-US" dirty="0"/>
              <a:t>Powerline networking can allow devices to connect to a LAN where data network cables or wireless communications are not a viable option.</a:t>
            </a:r>
          </a:p>
          <a:p>
            <a:pPr lvl="1"/>
            <a:r>
              <a:rPr lang="en-CA" altLang="en-US" dirty="0"/>
              <a:t>Using a standard powerline adapter, devices can connect to the LAN wherever there is an electrical outlet by sending data on certain frequencies.</a:t>
            </a:r>
          </a:p>
        </p:txBody>
      </p:sp>
      <p:pic>
        <p:nvPicPr>
          <p:cNvPr id="3" name="Picture 2"/>
          <p:cNvPicPr>
            <a:picLocks noChangeAspect="1"/>
          </p:cNvPicPr>
          <p:nvPr/>
        </p:nvPicPr>
        <p:blipFill>
          <a:blip r:embed="rId3"/>
          <a:stretch>
            <a:fillRect/>
          </a:stretch>
        </p:blipFill>
        <p:spPr>
          <a:xfrm>
            <a:off x="180974" y="1046349"/>
            <a:ext cx="4848225" cy="3248025"/>
          </a:xfrm>
          <a:prstGeom prst="rect">
            <a:avLst/>
          </a:prstGeom>
        </p:spPr>
      </p:pic>
    </p:spTree>
    <p:extLst>
      <p:ext uri="{BB962C8B-B14F-4D97-AF65-F5344CB8AC3E}">
        <p14:creationId xmlns:p14="http://schemas.microsoft.com/office/powerpoint/2010/main" val="2412529698"/>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3157675" cy="757551"/>
          </a:xfrm>
        </p:spPr>
        <p:txBody>
          <a:bodyPr/>
          <a:lstStyle/>
          <a:p>
            <a:r>
              <a:rPr lang="en-US" altLang="en-US" sz="1600" dirty="0"/>
              <a:t>Network Trends</a:t>
            </a:r>
            <a:r>
              <a:rPr lang="en-US" altLang="en-US" dirty="0"/>
              <a:t/>
            </a:r>
            <a:br>
              <a:rPr lang="en-US" altLang="en-US" dirty="0"/>
            </a:br>
            <a:r>
              <a:rPr lang="en-US" altLang="en-US" dirty="0"/>
              <a:t>Wireless Broadband</a:t>
            </a:r>
            <a:endParaRPr lang="en-CA" altLang="en-US" dirty="0"/>
          </a:p>
        </p:txBody>
      </p:sp>
      <p:sp>
        <p:nvSpPr>
          <p:cNvPr id="13315" name="Content Placeholder 2"/>
          <p:cNvSpPr>
            <a:spLocks noGrp="1"/>
          </p:cNvSpPr>
          <p:nvPr>
            <p:ph idx="1"/>
          </p:nvPr>
        </p:nvSpPr>
        <p:spPr>
          <a:xfrm>
            <a:off x="5147839" y="420168"/>
            <a:ext cx="3673429" cy="4319900"/>
          </a:xfrm>
        </p:spPr>
        <p:txBody>
          <a:bodyPr/>
          <a:lstStyle/>
          <a:p>
            <a:pPr lvl="1"/>
            <a:r>
              <a:rPr lang="en-CA" altLang="en-US" dirty="0"/>
              <a:t>In addition to DSL and cable, wireless is another option used to connect homes and small businesses to the Internet.  </a:t>
            </a:r>
          </a:p>
          <a:p>
            <a:pPr lvl="1"/>
            <a:r>
              <a:rPr lang="en-CA" altLang="en-US" dirty="0"/>
              <a:t>More commonly found in rural environments, a Wireless Internet Service Provider (WISP) is an ISP that connects subscribers to designated access points or hotspots.  </a:t>
            </a:r>
          </a:p>
          <a:p>
            <a:pPr lvl="1"/>
            <a:r>
              <a:rPr lang="en-CA" altLang="en-US" dirty="0"/>
              <a:t>Wireless broadband is another solution for the home and small businesses.</a:t>
            </a:r>
          </a:p>
          <a:p>
            <a:pPr lvl="2"/>
            <a:r>
              <a:rPr lang="en-CA" altLang="en-US" dirty="0"/>
              <a:t>Uses the same cellular technology used by a smart phone.</a:t>
            </a:r>
          </a:p>
          <a:p>
            <a:pPr lvl="2"/>
            <a:r>
              <a:rPr lang="en-CA" altLang="en-US" dirty="0"/>
              <a:t>An antenna is installed outside the house providing wireless or wired connectivity for devices in the home.</a:t>
            </a:r>
          </a:p>
        </p:txBody>
      </p:sp>
      <p:pic>
        <p:nvPicPr>
          <p:cNvPr id="2" name="Picture 1"/>
          <p:cNvPicPr>
            <a:picLocks noChangeAspect="1"/>
          </p:cNvPicPr>
          <p:nvPr/>
        </p:nvPicPr>
        <p:blipFill>
          <a:blip r:embed="rId3"/>
          <a:stretch>
            <a:fillRect/>
          </a:stretch>
        </p:blipFill>
        <p:spPr>
          <a:xfrm>
            <a:off x="200585" y="798944"/>
            <a:ext cx="4762500" cy="3562350"/>
          </a:xfrm>
          <a:prstGeom prst="rect">
            <a:avLst/>
          </a:prstGeom>
        </p:spPr>
      </p:pic>
    </p:spTree>
    <p:extLst>
      <p:ext uri="{BB962C8B-B14F-4D97-AF65-F5344CB8AC3E}">
        <p14:creationId xmlns:p14="http://schemas.microsoft.com/office/powerpoint/2010/main" val="1303323509"/>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3157675" cy="757551"/>
          </a:xfrm>
        </p:spPr>
        <p:txBody>
          <a:bodyPr/>
          <a:lstStyle/>
          <a:p>
            <a:r>
              <a:rPr lang="en-US" altLang="en-US" sz="1600" dirty="0"/>
              <a:t>Network Security</a:t>
            </a:r>
            <a:r>
              <a:rPr lang="en-US" altLang="en-US" dirty="0"/>
              <a:t/>
            </a:r>
            <a:br>
              <a:rPr lang="en-US" altLang="en-US" dirty="0"/>
            </a:br>
            <a:r>
              <a:rPr lang="en-US" altLang="en-US" dirty="0" err="1"/>
              <a:t>Security</a:t>
            </a:r>
            <a:r>
              <a:rPr lang="en-US" altLang="en-US" dirty="0"/>
              <a:t> Threats</a:t>
            </a:r>
            <a:endParaRPr lang="en-CA" altLang="en-US" dirty="0"/>
          </a:p>
        </p:txBody>
      </p:sp>
      <p:sp>
        <p:nvSpPr>
          <p:cNvPr id="13315" name="Content Placeholder 2"/>
          <p:cNvSpPr>
            <a:spLocks noGrp="1"/>
          </p:cNvSpPr>
          <p:nvPr>
            <p:ph idx="1"/>
          </p:nvPr>
        </p:nvSpPr>
        <p:spPr>
          <a:xfrm>
            <a:off x="5210592" y="908237"/>
            <a:ext cx="3673429" cy="3811173"/>
          </a:xfrm>
        </p:spPr>
        <p:txBody>
          <a:bodyPr/>
          <a:lstStyle/>
          <a:p>
            <a:pPr lvl="1"/>
            <a:r>
              <a:rPr lang="en-CA" altLang="en-US" dirty="0"/>
              <a:t>Network security is an integral part of networking regardless of the size of the network.</a:t>
            </a:r>
          </a:p>
          <a:p>
            <a:pPr lvl="1"/>
            <a:r>
              <a:rPr lang="en-CA" altLang="en-US" dirty="0"/>
              <a:t>The network security that is implemented must take into account the environment while securing the data, but still allowing for quality of service that is expected of the network.</a:t>
            </a:r>
          </a:p>
          <a:p>
            <a:pPr lvl="1"/>
            <a:r>
              <a:rPr lang="en-CA" altLang="en-US" dirty="0"/>
              <a:t>Securing a network involves many protocols, technologies, devices, tools, and techniques in order to secure data and mitigate threats.</a:t>
            </a:r>
          </a:p>
          <a:p>
            <a:pPr lvl="1"/>
            <a:r>
              <a:rPr lang="en-CA" altLang="en-US" dirty="0"/>
              <a:t>Threat vectors might be external or internal.</a:t>
            </a:r>
          </a:p>
        </p:txBody>
      </p:sp>
      <p:pic>
        <p:nvPicPr>
          <p:cNvPr id="4" name="Picture 3"/>
          <p:cNvPicPr>
            <a:picLocks noChangeAspect="1"/>
          </p:cNvPicPr>
          <p:nvPr/>
        </p:nvPicPr>
        <p:blipFill>
          <a:blip r:embed="rId3"/>
          <a:stretch>
            <a:fillRect/>
          </a:stretch>
        </p:blipFill>
        <p:spPr>
          <a:xfrm>
            <a:off x="147214" y="908237"/>
            <a:ext cx="5000625" cy="3524250"/>
          </a:xfrm>
          <a:prstGeom prst="rect">
            <a:avLst/>
          </a:prstGeom>
        </p:spPr>
      </p:pic>
    </p:spTree>
    <p:extLst>
      <p:ext uri="{BB962C8B-B14F-4D97-AF65-F5344CB8AC3E}">
        <p14:creationId xmlns:p14="http://schemas.microsoft.com/office/powerpoint/2010/main" val="802950442"/>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3641769" cy="757551"/>
          </a:xfrm>
        </p:spPr>
        <p:txBody>
          <a:bodyPr/>
          <a:lstStyle/>
          <a:p>
            <a:r>
              <a:rPr lang="en-US" altLang="en-US" sz="1600" dirty="0"/>
              <a:t>Network Security</a:t>
            </a:r>
            <a:r>
              <a:rPr lang="en-US" altLang="en-US" dirty="0"/>
              <a:t/>
            </a:r>
            <a:br>
              <a:rPr lang="en-US" altLang="en-US" dirty="0"/>
            </a:br>
            <a:r>
              <a:rPr lang="en-US" altLang="en-US" dirty="0" err="1"/>
              <a:t>Security</a:t>
            </a:r>
            <a:r>
              <a:rPr lang="en-US" altLang="en-US" dirty="0"/>
              <a:t> Threats (Cont.)</a:t>
            </a:r>
            <a:endParaRPr lang="en-CA" altLang="en-US" dirty="0"/>
          </a:p>
        </p:txBody>
      </p:sp>
      <p:sp>
        <p:nvSpPr>
          <p:cNvPr id="13315" name="Content Placeholder 2"/>
          <p:cNvSpPr>
            <a:spLocks noGrp="1"/>
          </p:cNvSpPr>
          <p:nvPr>
            <p:ph idx="1"/>
          </p:nvPr>
        </p:nvSpPr>
        <p:spPr>
          <a:xfrm>
            <a:off x="5147839" y="707038"/>
            <a:ext cx="3673429" cy="3990468"/>
          </a:xfrm>
        </p:spPr>
        <p:txBody>
          <a:bodyPr/>
          <a:lstStyle/>
          <a:p>
            <a:pPr lvl="1"/>
            <a:r>
              <a:rPr lang="en-CA" altLang="en-US" dirty="0"/>
              <a:t>External threats:</a:t>
            </a:r>
          </a:p>
          <a:p>
            <a:pPr lvl="2"/>
            <a:r>
              <a:rPr lang="en-CA" altLang="en-US" dirty="0"/>
              <a:t>Viruses, worms, and Trojan horses</a:t>
            </a:r>
          </a:p>
          <a:p>
            <a:pPr lvl="2"/>
            <a:r>
              <a:rPr lang="en-CA" altLang="en-US" dirty="0"/>
              <a:t>Spyware and adware</a:t>
            </a:r>
          </a:p>
          <a:p>
            <a:pPr lvl="2"/>
            <a:r>
              <a:rPr lang="en-CA" altLang="en-US" dirty="0"/>
              <a:t>Zero-day attacks, also called zero-hour attacks</a:t>
            </a:r>
          </a:p>
          <a:p>
            <a:pPr lvl="2"/>
            <a:r>
              <a:rPr lang="en-CA" altLang="en-US" dirty="0"/>
              <a:t>Hacker attacks</a:t>
            </a:r>
          </a:p>
          <a:p>
            <a:pPr lvl="2"/>
            <a:r>
              <a:rPr lang="en-CA" altLang="en-US" dirty="0"/>
              <a:t>Denial of Service attacks</a:t>
            </a:r>
          </a:p>
          <a:p>
            <a:pPr lvl="2"/>
            <a:r>
              <a:rPr lang="en-CA" altLang="en-US" dirty="0"/>
              <a:t>Data interception and theft</a:t>
            </a:r>
          </a:p>
          <a:p>
            <a:pPr lvl="2"/>
            <a:r>
              <a:rPr lang="en-CA" altLang="en-US" dirty="0"/>
              <a:t>Identify Theft</a:t>
            </a:r>
          </a:p>
          <a:p>
            <a:pPr lvl="1">
              <a:buClr>
                <a:srgbClr val="58585B"/>
              </a:buClr>
            </a:pPr>
            <a:endParaRPr lang="en-CA" altLang="en-US" dirty="0"/>
          </a:p>
          <a:p>
            <a:pPr lvl="1">
              <a:buClr>
                <a:srgbClr val="58585B"/>
              </a:buClr>
            </a:pPr>
            <a:r>
              <a:rPr lang="en-CA" altLang="en-US" dirty="0"/>
              <a:t>Internal threats:</a:t>
            </a:r>
          </a:p>
          <a:p>
            <a:pPr lvl="2">
              <a:buClr>
                <a:srgbClr val="58585B"/>
              </a:buClr>
            </a:pPr>
            <a:r>
              <a:rPr lang="en-CA" altLang="en-US" dirty="0"/>
              <a:t>Whether intentional or not, many studies show that the internal users of the network cause the most security breaches.</a:t>
            </a:r>
          </a:p>
          <a:p>
            <a:pPr lvl="2">
              <a:buClr>
                <a:srgbClr val="58585B"/>
              </a:buClr>
            </a:pPr>
            <a:r>
              <a:rPr lang="en-CA" altLang="en-US" dirty="0"/>
              <a:t>With BYOD strategies, corporate data is more vulnerable.</a:t>
            </a:r>
          </a:p>
          <a:p>
            <a:pPr marL="261937" lvl="2" indent="0">
              <a:buNone/>
            </a:pPr>
            <a:endParaRPr lang="en-CA" altLang="en-US" dirty="0"/>
          </a:p>
        </p:txBody>
      </p:sp>
      <p:pic>
        <p:nvPicPr>
          <p:cNvPr id="4" name="Picture 3"/>
          <p:cNvPicPr>
            <a:picLocks noChangeAspect="1"/>
          </p:cNvPicPr>
          <p:nvPr/>
        </p:nvPicPr>
        <p:blipFill>
          <a:blip r:embed="rId3"/>
          <a:stretch>
            <a:fillRect/>
          </a:stretch>
        </p:blipFill>
        <p:spPr>
          <a:xfrm>
            <a:off x="147214" y="908237"/>
            <a:ext cx="5000625" cy="3524250"/>
          </a:xfrm>
          <a:prstGeom prst="rect">
            <a:avLst/>
          </a:prstGeom>
        </p:spPr>
      </p:pic>
    </p:spTree>
    <p:extLst>
      <p:ext uri="{BB962C8B-B14F-4D97-AF65-F5344CB8AC3E}">
        <p14:creationId xmlns:p14="http://schemas.microsoft.com/office/powerpoint/2010/main" val="1177111040"/>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p:txBody>
          <a:bodyPr/>
          <a:lstStyle/>
          <a:p>
            <a:r>
              <a:rPr lang="en-US" altLang="ja-JP" dirty="0"/>
              <a:t>Welcome to a world where we are more powerful together, than we ever could be apart.</a:t>
            </a:r>
          </a:p>
          <a:p>
            <a:r>
              <a:rPr lang="en-US" altLang="ja-JP" dirty="0"/>
              <a:t>Welcome to the human network.</a:t>
            </a:r>
          </a:p>
        </p:txBody>
      </p:sp>
      <p:sp>
        <p:nvSpPr>
          <p:cNvPr id="8194" name="Rectangle 2"/>
          <p:cNvSpPr>
            <a:spLocks noGrp="1" noChangeArrowheads="1"/>
          </p:cNvSpPr>
          <p:nvPr>
            <p:ph type="title"/>
          </p:nvPr>
        </p:nvSpPr>
        <p:spPr/>
        <p:txBody>
          <a:bodyPr/>
          <a:lstStyle/>
          <a:p>
            <a:r>
              <a:rPr lang="en-US" altLang="en-US" sz="1600" dirty="0"/>
              <a:t>Networking Today</a:t>
            </a:r>
            <a:r>
              <a:rPr lang="en-US" altLang="en-US" dirty="0"/>
              <a:t/>
            </a:r>
            <a:br>
              <a:rPr lang="en-US" altLang="en-US" dirty="0"/>
            </a:br>
            <a:r>
              <a:rPr lang="en-US" altLang="en-US" dirty="0"/>
              <a:t>Networks in Our Daily Lives</a:t>
            </a:r>
          </a:p>
        </p:txBody>
      </p:sp>
      <p:pic>
        <p:nvPicPr>
          <p:cNvPr id="8" name="Picture 7"/>
          <p:cNvPicPr>
            <a:picLocks noChangeAspect="1"/>
          </p:cNvPicPr>
          <p:nvPr/>
        </p:nvPicPr>
        <p:blipFill>
          <a:blip r:embed="rId3"/>
          <a:stretch>
            <a:fillRect/>
          </a:stretch>
        </p:blipFill>
        <p:spPr>
          <a:xfrm>
            <a:off x="144065" y="2152594"/>
            <a:ext cx="4286848" cy="2219635"/>
          </a:xfrm>
          <a:prstGeom prst="rect">
            <a:avLst/>
          </a:prstGeom>
        </p:spPr>
      </p:pic>
      <p:pic>
        <p:nvPicPr>
          <p:cNvPr id="11" name="Picture 10"/>
          <p:cNvPicPr>
            <a:picLocks noChangeAspect="1"/>
          </p:cNvPicPr>
          <p:nvPr/>
        </p:nvPicPr>
        <p:blipFill>
          <a:blip r:embed="rId4"/>
          <a:stretch>
            <a:fillRect/>
          </a:stretch>
        </p:blipFill>
        <p:spPr>
          <a:xfrm>
            <a:off x="4749201" y="2152594"/>
            <a:ext cx="4248150" cy="2276475"/>
          </a:xfrm>
          <a:prstGeom prst="rect">
            <a:avLst/>
          </a:prstGeom>
        </p:spPr>
      </p:pic>
    </p:spTree>
    <p:extLst>
      <p:ext uri="{BB962C8B-B14F-4D97-AF65-F5344CB8AC3E}">
        <p14:creationId xmlns:p14="http://schemas.microsoft.com/office/powerpoint/2010/main" val="2342478232"/>
      </p:ext>
    </p:extLst>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3641769" cy="757551"/>
          </a:xfrm>
        </p:spPr>
        <p:txBody>
          <a:bodyPr/>
          <a:lstStyle/>
          <a:p>
            <a:r>
              <a:rPr lang="en-US" altLang="en-US" sz="1600" dirty="0"/>
              <a:t>Network Security</a:t>
            </a:r>
            <a:r>
              <a:rPr lang="en-US" altLang="en-US" dirty="0"/>
              <a:t/>
            </a:r>
            <a:br>
              <a:rPr lang="en-US" altLang="en-US" dirty="0"/>
            </a:br>
            <a:r>
              <a:rPr lang="en-US" altLang="en-US" dirty="0" err="1"/>
              <a:t>Security</a:t>
            </a:r>
            <a:r>
              <a:rPr lang="en-US" altLang="en-US" dirty="0"/>
              <a:t> Solutions</a:t>
            </a:r>
            <a:endParaRPr lang="en-CA" altLang="en-US" dirty="0"/>
          </a:p>
        </p:txBody>
      </p:sp>
      <p:sp>
        <p:nvSpPr>
          <p:cNvPr id="13315" name="Content Placeholder 2"/>
          <p:cNvSpPr>
            <a:spLocks noGrp="1"/>
          </p:cNvSpPr>
          <p:nvPr>
            <p:ph idx="1"/>
          </p:nvPr>
        </p:nvSpPr>
        <p:spPr>
          <a:xfrm>
            <a:off x="4986473" y="1069566"/>
            <a:ext cx="3915480" cy="3173505"/>
          </a:xfrm>
        </p:spPr>
        <p:txBody>
          <a:bodyPr/>
          <a:lstStyle/>
          <a:p>
            <a:pPr lvl="1"/>
            <a:r>
              <a:rPr lang="en-CA" altLang="en-US" dirty="0"/>
              <a:t>Security must be implemented in multiple layers using more than one security solution.</a:t>
            </a:r>
          </a:p>
          <a:p>
            <a:pPr lvl="1"/>
            <a:r>
              <a:rPr lang="en-CA" altLang="en-US" dirty="0"/>
              <a:t>Network security components for home or small office network:</a:t>
            </a:r>
          </a:p>
          <a:p>
            <a:pPr lvl="2"/>
            <a:r>
              <a:rPr lang="en-CA" altLang="en-US" dirty="0"/>
              <a:t>Antivirus and antispyware software should be installed on end devices.</a:t>
            </a:r>
          </a:p>
          <a:p>
            <a:pPr lvl="2"/>
            <a:r>
              <a:rPr lang="en-CA" altLang="en-US" dirty="0"/>
              <a:t>Firewall filtering used to block unauthorized access to the network.</a:t>
            </a:r>
          </a:p>
          <a:p>
            <a:pPr marL="142875" lvl="1" indent="0">
              <a:buNone/>
            </a:pPr>
            <a:endParaRPr lang="en-CA" altLang="en-US" dirty="0"/>
          </a:p>
          <a:p>
            <a:pPr marL="261937" lvl="2" indent="0">
              <a:buNone/>
            </a:pPr>
            <a:endParaRPr lang="en-CA" altLang="en-US" dirty="0"/>
          </a:p>
        </p:txBody>
      </p:sp>
      <p:pic>
        <p:nvPicPr>
          <p:cNvPr id="2" name="Picture 1"/>
          <p:cNvPicPr>
            <a:picLocks noChangeAspect="1"/>
          </p:cNvPicPr>
          <p:nvPr/>
        </p:nvPicPr>
        <p:blipFill>
          <a:blip r:embed="rId3"/>
          <a:stretch>
            <a:fillRect/>
          </a:stretch>
        </p:blipFill>
        <p:spPr>
          <a:xfrm>
            <a:off x="241486" y="798944"/>
            <a:ext cx="4591050" cy="3714750"/>
          </a:xfrm>
          <a:prstGeom prst="rect">
            <a:avLst/>
          </a:prstGeom>
        </p:spPr>
      </p:pic>
    </p:spTree>
    <p:extLst>
      <p:ext uri="{BB962C8B-B14F-4D97-AF65-F5344CB8AC3E}">
        <p14:creationId xmlns:p14="http://schemas.microsoft.com/office/powerpoint/2010/main" val="1616505503"/>
      </p:ext>
    </p:extLst>
  </p:cSld>
  <p:clrMapOvr>
    <a:masterClrMapping/>
  </p:clrMapOvr>
  <p:transition spd="slow">
    <p:wip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3641769" cy="757551"/>
          </a:xfrm>
        </p:spPr>
        <p:txBody>
          <a:bodyPr/>
          <a:lstStyle/>
          <a:p>
            <a:r>
              <a:rPr lang="en-US" altLang="en-US" sz="1600" dirty="0"/>
              <a:t>Network Security</a:t>
            </a:r>
            <a:r>
              <a:rPr lang="en-US" altLang="en-US" dirty="0"/>
              <a:t/>
            </a:r>
            <a:br>
              <a:rPr lang="en-US" altLang="en-US" dirty="0"/>
            </a:br>
            <a:r>
              <a:rPr lang="en-US" altLang="en-US" dirty="0" err="1"/>
              <a:t>Security</a:t>
            </a:r>
            <a:r>
              <a:rPr lang="en-US" altLang="en-US" dirty="0"/>
              <a:t> Solutions (Cont.)</a:t>
            </a:r>
            <a:endParaRPr lang="en-CA" altLang="en-US" dirty="0"/>
          </a:p>
        </p:txBody>
      </p:sp>
      <p:sp>
        <p:nvSpPr>
          <p:cNvPr id="13315" name="Content Placeholder 2"/>
          <p:cNvSpPr>
            <a:spLocks noGrp="1"/>
          </p:cNvSpPr>
          <p:nvPr>
            <p:ph idx="1"/>
          </p:nvPr>
        </p:nvSpPr>
        <p:spPr>
          <a:xfrm>
            <a:off x="5138873" y="798944"/>
            <a:ext cx="3503103" cy="3481738"/>
          </a:xfrm>
        </p:spPr>
        <p:txBody>
          <a:bodyPr/>
          <a:lstStyle/>
          <a:p>
            <a:pPr lvl="1"/>
            <a:r>
              <a:rPr lang="en-CA" altLang="en-US" dirty="0"/>
              <a:t>Larger networks have additional security requirements:</a:t>
            </a:r>
          </a:p>
          <a:p>
            <a:pPr lvl="2"/>
            <a:r>
              <a:rPr lang="en-CA" altLang="en-US" dirty="0"/>
              <a:t>Dedicated firewall system to provide more advanced firewall capabilities.</a:t>
            </a:r>
          </a:p>
          <a:p>
            <a:pPr lvl="2"/>
            <a:r>
              <a:rPr lang="en-CA" altLang="en-US" dirty="0"/>
              <a:t>Access control lists (ACL) – used to further filter access and traffic forwarding.</a:t>
            </a:r>
          </a:p>
          <a:p>
            <a:pPr lvl="2"/>
            <a:r>
              <a:rPr lang="en-CA" altLang="en-US" dirty="0"/>
              <a:t>Intrusion prevention systems (IPS) – used to identify fast-spreading threats such as zero-day attacks.</a:t>
            </a:r>
          </a:p>
          <a:p>
            <a:pPr lvl="2"/>
            <a:r>
              <a:rPr lang="en-CA" altLang="en-US" dirty="0"/>
              <a:t>Virtual private networks (VPN) – used to provide secure access for remote workers.</a:t>
            </a:r>
          </a:p>
          <a:p>
            <a:pPr lvl="1"/>
            <a:endParaRPr lang="en-CA" altLang="en-US" dirty="0"/>
          </a:p>
          <a:p>
            <a:pPr marL="261937" lvl="2" indent="0">
              <a:buNone/>
            </a:pPr>
            <a:endParaRPr lang="en-CA" altLang="en-US" dirty="0"/>
          </a:p>
        </p:txBody>
      </p:sp>
      <p:pic>
        <p:nvPicPr>
          <p:cNvPr id="2" name="Picture 1"/>
          <p:cNvPicPr>
            <a:picLocks noChangeAspect="1"/>
          </p:cNvPicPr>
          <p:nvPr/>
        </p:nvPicPr>
        <p:blipFill>
          <a:blip r:embed="rId3"/>
          <a:stretch>
            <a:fillRect/>
          </a:stretch>
        </p:blipFill>
        <p:spPr>
          <a:xfrm>
            <a:off x="241486" y="798944"/>
            <a:ext cx="4591050" cy="3714750"/>
          </a:xfrm>
          <a:prstGeom prst="rect">
            <a:avLst/>
          </a:prstGeom>
        </p:spPr>
      </p:pic>
    </p:spTree>
    <p:extLst>
      <p:ext uri="{BB962C8B-B14F-4D97-AF65-F5344CB8AC3E}">
        <p14:creationId xmlns:p14="http://schemas.microsoft.com/office/powerpoint/2010/main" val="417192967"/>
      </p:ext>
    </p:extLst>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915409"/>
            <a:ext cx="7598042" cy="1802391"/>
          </a:xfrm>
        </p:spPr>
        <p:txBody>
          <a:bodyPr/>
          <a:lstStyle/>
          <a:p>
            <a:r>
              <a:rPr lang="en-US" dirty="0"/>
              <a:t>1.5 Chapter Summary</a:t>
            </a:r>
          </a:p>
        </p:txBody>
      </p:sp>
    </p:spTree>
    <p:extLst>
      <p:ext uri="{BB962C8B-B14F-4D97-AF65-F5344CB8AC3E}">
        <p14:creationId xmlns:p14="http://schemas.microsoft.com/office/powerpoint/2010/main" val="3886944279"/>
      </p:ext>
    </p:extLst>
  </p:cSld>
  <p:clrMapOvr>
    <a:masterClrMapping/>
  </p:clrMapOvr>
  <p:transition spd="slow">
    <p:wip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9144000" cy="757551"/>
          </a:xfrm>
        </p:spPr>
        <p:txBody>
          <a:bodyPr/>
          <a:lstStyle/>
          <a:p>
            <a:r>
              <a:rPr lang="en-US" altLang="en-US" sz="1600" dirty="0"/>
              <a:t>Conclusion</a:t>
            </a:r>
            <a:r>
              <a:rPr lang="en-US" altLang="en-US" dirty="0"/>
              <a:t/>
            </a:r>
            <a:br>
              <a:rPr lang="en-US" altLang="en-US" dirty="0"/>
            </a:br>
            <a:r>
              <a:rPr lang="en-US" altLang="en-US" dirty="0"/>
              <a:t>Warriors of the Net</a:t>
            </a:r>
            <a:endParaRPr lang="en-CA" altLang="en-US" dirty="0"/>
          </a:p>
        </p:txBody>
      </p:sp>
      <p:sp>
        <p:nvSpPr>
          <p:cNvPr id="13315" name="Content Placeholder 2"/>
          <p:cNvSpPr>
            <a:spLocks noGrp="1"/>
          </p:cNvSpPr>
          <p:nvPr>
            <p:ph idx="1"/>
          </p:nvPr>
        </p:nvSpPr>
        <p:spPr>
          <a:xfrm>
            <a:off x="398942" y="940520"/>
            <a:ext cx="7901530" cy="744071"/>
          </a:xfrm>
        </p:spPr>
        <p:txBody>
          <a:bodyPr/>
          <a:lstStyle/>
          <a:p>
            <a:r>
              <a:rPr lang="en-CA" altLang="en-US" dirty="0"/>
              <a:t>The animated video below will help you visualize networking concepts.</a:t>
            </a:r>
          </a:p>
          <a:p>
            <a:r>
              <a:rPr lang="en-CA" altLang="en-US" dirty="0">
                <a:hlinkClick r:id="rId3"/>
              </a:rPr>
              <a:t>http://www.warriorsofthe.net/</a:t>
            </a:r>
            <a:endParaRPr lang="en-CA" altLang="en-US" dirty="0"/>
          </a:p>
          <a:p>
            <a:pPr marL="0" indent="0">
              <a:buNone/>
            </a:pPr>
            <a:endParaRPr lang="en-CA" altLang="en-US" dirty="0"/>
          </a:p>
        </p:txBody>
      </p:sp>
      <p:pic>
        <p:nvPicPr>
          <p:cNvPr id="3" name="Picture 2"/>
          <p:cNvPicPr>
            <a:picLocks noChangeAspect="1"/>
          </p:cNvPicPr>
          <p:nvPr/>
        </p:nvPicPr>
        <p:blipFill>
          <a:blip r:embed="rId4"/>
          <a:stretch>
            <a:fillRect/>
          </a:stretch>
        </p:blipFill>
        <p:spPr>
          <a:xfrm>
            <a:off x="3574821" y="1442544"/>
            <a:ext cx="5010150" cy="2886075"/>
          </a:xfrm>
          <a:prstGeom prst="rect">
            <a:avLst/>
          </a:prstGeom>
        </p:spPr>
      </p:pic>
    </p:spTree>
    <p:extLst>
      <p:ext uri="{BB962C8B-B14F-4D97-AF65-F5344CB8AC3E}">
        <p14:creationId xmlns:p14="http://schemas.microsoft.com/office/powerpoint/2010/main" val="2684916251"/>
      </p:ext>
    </p:extLst>
  </p:cSld>
  <p:clrMapOvr>
    <a:masterClrMapping/>
  </p:clrMapOvr>
  <p:transition spd="slow">
    <p:wip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87549" y="41393"/>
            <a:ext cx="4839957" cy="757551"/>
          </a:xfrm>
        </p:spPr>
        <p:txBody>
          <a:bodyPr/>
          <a:lstStyle/>
          <a:p>
            <a:r>
              <a:rPr lang="en-US" altLang="en-US" sz="1600" dirty="0"/>
              <a:t>Conclusion</a:t>
            </a:r>
            <a:r>
              <a:rPr lang="en-US" altLang="en-US" dirty="0"/>
              <a:t/>
            </a:r>
            <a:br>
              <a:rPr lang="en-US" altLang="en-US" dirty="0"/>
            </a:br>
            <a:r>
              <a:rPr lang="en-US" altLang="en-US" dirty="0"/>
              <a:t>Exploring the Network</a:t>
            </a:r>
            <a:endParaRPr lang="en-CA" altLang="en-US" dirty="0"/>
          </a:p>
        </p:txBody>
      </p:sp>
      <p:sp>
        <p:nvSpPr>
          <p:cNvPr id="13315" name="Content Placeholder 2"/>
          <p:cNvSpPr>
            <a:spLocks noGrp="1"/>
          </p:cNvSpPr>
          <p:nvPr>
            <p:ph idx="1"/>
          </p:nvPr>
        </p:nvSpPr>
        <p:spPr>
          <a:xfrm>
            <a:off x="5145741" y="528918"/>
            <a:ext cx="3756211" cy="4061011"/>
          </a:xfrm>
        </p:spPr>
        <p:txBody>
          <a:bodyPr/>
          <a:lstStyle/>
          <a:p>
            <a:r>
              <a:rPr lang="en-CA" altLang="en-US" dirty="0"/>
              <a:t>Networks and the Internet have dramatic impact on our lives.</a:t>
            </a:r>
          </a:p>
          <a:p>
            <a:r>
              <a:rPr lang="en-CA" altLang="en-US" dirty="0"/>
              <a:t>A network can consist of two devices, or can be as large as the Internet, consisting of millions of devices.</a:t>
            </a:r>
          </a:p>
          <a:p>
            <a:r>
              <a:rPr lang="en-CA" altLang="en-US" dirty="0"/>
              <a:t>The network infrastructure is the platform that supports the network.</a:t>
            </a:r>
          </a:p>
          <a:p>
            <a:r>
              <a:rPr lang="en-CA" altLang="en-US" dirty="0"/>
              <a:t>Networks must be:</a:t>
            </a:r>
          </a:p>
          <a:p>
            <a:pPr lvl="1"/>
            <a:r>
              <a:rPr lang="en-CA" altLang="en-US" dirty="0"/>
              <a:t>Fault tolerant</a:t>
            </a:r>
          </a:p>
          <a:p>
            <a:pPr lvl="1"/>
            <a:r>
              <a:rPr lang="en-CA" altLang="en-US" dirty="0"/>
              <a:t>Scalable</a:t>
            </a:r>
          </a:p>
          <a:p>
            <a:pPr lvl="1"/>
            <a:r>
              <a:rPr lang="en-CA" altLang="en-US" dirty="0"/>
              <a:t>Support Quality of Service</a:t>
            </a:r>
          </a:p>
          <a:p>
            <a:pPr lvl="1"/>
            <a:r>
              <a:rPr lang="en-CA" altLang="en-US" dirty="0"/>
              <a:t>Secure</a:t>
            </a:r>
          </a:p>
        </p:txBody>
      </p:sp>
      <p:pic>
        <p:nvPicPr>
          <p:cNvPr id="2" name="Picture 1"/>
          <p:cNvPicPr>
            <a:picLocks noChangeAspect="1"/>
          </p:cNvPicPr>
          <p:nvPr/>
        </p:nvPicPr>
        <p:blipFill>
          <a:blip r:embed="rId3"/>
          <a:stretch>
            <a:fillRect/>
          </a:stretch>
        </p:blipFill>
        <p:spPr>
          <a:xfrm>
            <a:off x="307881" y="940520"/>
            <a:ext cx="4619625" cy="3305175"/>
          </a:xfrm>
          <a:prstGeom prst="rect">
            <a:avLst/>
          </a:prstGeom>
        </p:spPr>
      </p:pic>
    </p:spTree>
    <p:extLst>
      <p:ext uri="{BB962C8B-B14F-4D97-AF65-F5344CB8AC3E}">
        <p14:creationId xmlns:p14="http://schemas.microsoft.com/office/powerpoint/2010/main" val="4153443323"/>
      </p:ext>
    </p:extLst>
  </p:cSld>
  <p:clrMapOvr>
    <a:masterClrMapping/>
  </p:clrMapOvr>
  <p:transition spd="slow">
    <p:wip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p:cNvSpPr txBox="1">
            <a:spLocks/>
          </p:cNvSpPr>
          <p:nvPr/>
        </p:nvSpPr>
        <p:spPr bwMode="auto">
          <a:xfrm>
            <a:off x="1417131" y="1154627"/>
            <a:ext cx="6450388" cy="1864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61593" tIns="30796" rIns="61593" bIns="30796"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endParaRPr lang="en-US" sz="1200" dirty="0">
              <a:solidFill>
                <a:srgbClr val="58585B"/>
              </a:solidFill>
            </a:endParaRPr>
          </a:p>
        </p:txBody>
      </p:sp>
      <p:sp>
        <p:nvSpPr>
          <p:cNvPr id="4" name="Content Placeholder 3"/>
          <p:cNvSpPr>
            <a:spLocks noGrp="1"/>
          </p:cNvSpPr>
          <p:nvPr>
            <p:ph idx="1"/>
          </p:nvPr>
        </p:nvSpPr>
        <p:spPr/>
        <p:txBody>
          <a:bodyPr/>
          <a:lstStyle/>
          <a:p>
            <a:r>
              <a:rPr lang="en-US" dirty="0"/>
              <a:t>Explain how multiple networks are used in every day life.</a:t>
            </a:r>
          </a:p>
          <a:p>
            <a:r>
              <a:rPr lang="en-US" dirty="0"/>
              <a:t>Explain how topologies and devices are connected in a small to medium-sized business network.</a:t>
            </a:r>
          </a:p>
          <a:p>
            <a:r>
              <a:rPr lang="en-US" dirty="0"/>
              <a:t>Explain the basic characteristics of a network that support communication in a small to medium-sized business.</a:t>
            </a:r>
          </a:p>
          <a:p>
            <a:r>
              <a:rPr lang="en-US" dirty="0"/>
              <a:t>Explain trends in networking that will affect the use of networks in small to medium-sized businesses.</a:t>
            </a:r>
          </a:p>
          <a:p>
            <a:pPr marL="0" indent="0">
              <a:buNone/>
            </a:pPr>
            <a:endParaRPr lang="en-US" dirty="0"/>
          </a:p>
        </p:txBody>
      </p:sp>
      <p:sp>
        <p:nvSpPr>
          <p:cNvPr id="21505" name="Rectangle 2"/>
          <p:cNvSpPr>
            <a:spLocks noGrp="1" noChangeArrowheads="1"/>
          </p:cNvSpPr>
          <p:nvPr>
            <p:ph type="title"/>
          </p:nvPr>
        </p:nvSpPr>
        <p:spPr/>
        <p:txBody>
          <a:bodyPr/>
          <a:lstStyle/>
          <a:p>
            <a:r>
              <a:rPr lang="en-US" sz="1400" dirty="0">
                <a:latin typeface="Arial" charset="0"/>
              </a:rPr>
              <a:t>Conclusion</a:t>
            </a:r>
            <a:r>
              <a:rPr lang="en-US" dirty="0">
                <a:latin typeface="Arial" charset="0"/>
              </a:rPr>
              <a:t/>
            </a:r>
            <a:br>
              <a:rPr lang="en-US" dirty="0">
                <a:latin typeface="Arial" charset="0"/>
              </a:rPr>
            </a:br>
            <a:r>
              <a:rPr lang="en-US" dirty="0">
                <a:latin typeface="Arial" charset="0"/>
              </a:rPr>
              <a:t>Chapter 1: Introduction to Networks</a:t>
            </a:r>
          </a:p>
        </p:txBody>
      </p:sp>
    </p:spTree>
    <p:extLst>
      <p:ext uri="{BB962C8B-B14F-4D97-AF65-F5344CB8AC3E}">
        <p14:creationId xmlns:p14="http://schemas.microsoft.com/office/powerpoint/2010/main" val="2499570505"/>
      </p:ext>
    </p:extLst>
  </p:cSld>
  <p:clrMapOvr>
    <a:masterClrMapping/>
  </p:clrMapOvr>
  <p:transition spd="slow">
    <p:wipe/>
  </p:transition>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pPr eaLnBrk="1" hangingPunct="1"/>
            <a:r>
              <a:rPr lang="en-US" sz="1400" dirty="0">
                <a:latin typeface="Arial" charset="0"/>
              </a:rPr>
              <a:t>Chapter 1</a:t>
            </a:r>
            <a:r>
              <a:rPr lang="en-US" dirty="0">
                <a:latin typeface="Arial" charset="0"/>
              </a:rPr>
              <a:t/>
            </a:r>
            <a:br>
              <a:rPr lang="en-US" dirty="0">
                <a:latin typeface="Arial" charset="0"/>
              </a:rPr>
            </a:br>
            <a:r>
              <a:rPr lang="en-US" dirty="0">
                <a:latin typeface="Arial" charset="0"/>
              </a:rPr>
              <a:t>New Terms and Commands</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3485672263"/>
              </p:ext>
            </p:extLst>
          </p:nvPr>
        </p:nvGraphicFramePr>
        <p:xfrm>
          <a:off x="144463" y="798513"/>
          <a:ext cx="8853486" cy="3926840"/>
        </p:xfrm>
        <a:graphic>
          <a:graphicData uri="http://schemas.openxmlformats.org/drawingml/2006/table">
            <a:tbl>
              <a:tblPr firstRow="1" bandRow="1">
                <a:tableStyleId>{F5AB1C69-6EDB-4FF4-983F-18BD219EF322}</a:tableStyleId>
              </a:tblPr>
              <a:tblGrid>
                <a:gridCol w="2951162">
                  <a:extLst>
                    <a:ext uri="{9D8B030D-6E8A-4147-A177-3AD203B41FA5}">
                      <a16:colId xmlns:a16="http://schemas.microsoft.com/office/drawing/2014/main" val="2731093094"/>
                    </a:ext>
                  </a:extLst>
                </a:gridCol>
                <a:gridCol w="2951162">
                  <a:extLst>
                    <a:ext uri="{9D8B030D-6E8A-4147-A177-3AD203B41FA5}">
                      <a16:colId xmlns:a16="http://schemas.microsoft.com/office/drawing/2014/main" val="2353496225"/>
                    </a:ext>
                  </a:extLst>
                </a:gridCol>
                <a:gridCol w="2951162">
                  <a:extLst>
                    <a:ext uri="{9D8B030D-6E8A-4147-A177-3AD203B41FA5}">
                      <a16:colId xmlns:a16="http://schemas.microsoft.com/office/drawing/2014/main" val="281959122"/>
                    </a:ext>
                  </a:extLst>
                </a:gridCol>
              </a:tblGrid>
              <a:tr h="370840">
                <a:tc>
                  <a:txBody>
                    <a:bodyPr/>
                    <a:lstStyle/>
                    <a:p>
                      <a:pPr marL="173038" indent="-173038">
                        <a:spcBef>
                          <a:spcPts val="200"/>
                        </a:spcBef>
                        <a:spcAft>
                          <a:spcPts val="200"/>
                        </a:spcAft>
                        <a:buFont typeface="Arial" panose="020B0604020202020204" pitchFamily="34" charset="0"/>
                        <a:buChar char="•"/>
                      </a:pPr>
                      <a:r>
                        <a:rPr lang="en-US" b="0" dirty="0">
                          <a:solidFill>
                            <a:schemeClr val="tx1"/>
                          </a:solidFill>
                          <a:latin typeface="+mn-lt"/>
                        </a:rPr>
                        <a:t>Peer-to-Peer</a:t>
                      </a:r>
                      <a:r>
                        <a:rPr lang="en-US" b="0" baseline="0" dirty="0">
                          <a:solidFill>
                            <a:schemeClr val="tx1"/>
                          </a:solidFill>
                          <a:latin typeface="+mn-lt"/>
                        </a:rPr>
                        <a:t> File Sharing</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Small Office/Home Office or SOHO</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Medium to large network</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Server</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Client</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Peer-to-Peer network</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End device</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Intermediary device</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Medium</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Network Interface Card (NIC)</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Physical Port</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Interface</a:t>
                      </a:r>
                    </a:p>
                    <a:p>
                      <a:pPr marL="173038" indent="-173038">
                        <a:spcBef>
                          <a:spcPts val="200"/>
                        </a:spcBef>
                        <a:spcAft>
                          <a:spcPts val="200"/>
                        </a:spcAft>
                        <a:buFont typeface="Arial" panose="020B0604020202020204" pitchFamily="34" charset="0"/>
                        <a:buChar char="•"/>
                      </a:pPr>
                      <a:r>
                        <a:rPr lang="en-US" b="0" baseline="0" dirty="0">
                          <a:solidFill>
                            <a:schemeClr val="tx1"/>
                          </a:solidFill>
                          <a:latin typeface="+mn-lt"/>
                        </a:rPr>
                        <a:t>Physical topology diagram</a:t>
                      </a:r>
                      <a:endParaRPr lang="en-US" b="0"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Logical topology diagram</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Local Area Network (LAN)</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Wide Area Network (WAN)</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Internet</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Intranet</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Extranet</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Internet</a:t>
                      </a:r>
                      <a:r>
                        <a:rPr lang="en-US" sz="1400" b="0" kern="1200" baseline="0" dirty="0">
                          <a:solidFill>
                            <a:schemeClr val="tx1"/>
                          </a:solidFill>
                          <a:latin typeface="+mn-lt"/>
                          <a:ea typeface="+mn-ea"/>
                          <a:cs typeface="+mn-cs"/>
                        </a:rPr>
                        <a:t> Service Provider (ISP)</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Converged networks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Network architecture</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Fault tolerant network</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Packet-switched network</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Circuit-switched network</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Scalable network</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Quality of Service (</a:t>
                      </a:r>
                      <a:r>
                        <a:rPr lang="en-US" sz="1400" b="0" kern="1200" baseline="0" dirty="0" err="1">
                          <a:solidFill>
                            <a:schemeClr val="tx1"/>
                          </a:solidFill>
                          <a:latin typeface="+mn-lt"/>
                          <a:ea typeface="+mn-ea"/>
                          <a:cs typeface="+mn-cs"/>
                        </a:rPr>
                        <a:t>Qos</a:t>
                      </a:r>
                      <a:r>
                        <a:rPr lang="en-US" sz="1400" b="0" kern="1200" baseline="0" dirty="0">
                          <a:solidFill>
                            <a:schemeClr val="tx1"/>
                          </a:solidFill>
                          <a:latin typeface="+mn-lt"/>
                          <a:ea typeface="+mn-ea"/>
                          <a:cs typeface="+mn-cs"/>
                        </a:rPr>
                        <a:t>)</a:t>
                      </a:r>
                      <a:endParaRPr lang="en-US" sz="1400" b="0"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Network bandwidth</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dirty="0">
                          <a:solidFill>
                            <a:schemeClr val="tx1"/>
                          </a:solidFill>
                          <a:latin typeface="+mn-lt"/>
                          <a:ea typeface="+mn-ea"/>
                          <a:cs typeface="+mn-cs"/>
                        </a:rPr>
                        <a:t>Bring</a:t>
                      </a:r>
                      <a:r>
                        <a:rPr lang="en-US" sz="1400" b="0" kern="1200" baseline="0" dirty="0">
                          <a:solidFill>
                            <a:schemeClr val="tx1"/>
                          </a:solidFill>
                          <a:latin typeface="+mn-lt"/>
                          <a:ea typeface="+mn-ea"/>
                          <a:cs typeface="+mn-cs"/>
                        </a:rPr>
                        <a:t> Your Own Device (BYOD)</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Collaboration </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Cloud computing</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Private clouds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Hybrid clouds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Public clouds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Custom clouds</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Data center</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Smart home technology</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Powerline networking</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Wireless Internet Service Provider (WISP)</a:t>
                      </a:r>
                    </a:p>
                    <a:p>
                      <a:pPr marL="173038" indent="-173038" algn="l" defTabSz="685777" rtl="0" eaLnBrk="1" latinLnBrk="0" hangingPunct="1">
                        <a:spcBef>
                          <a:spcPts val="200"/>
                        </a:spcBef>
                        <a:spcAft>
                          <a:spcPts val="200"/>
                        </a:spcAft>
                        <a:buFont typeface="Arial" panose="020B0604020202020204" pitchFamily="34" charset="0"/>
                        <a:buChar char="•"/>
                      </a:pPr>
                      <a:r>
                        <a:rPr lang="en-US" sz="1400" b="0" kern="1200" baseline="0" dirty="0">
                          <a:solidFill>
                            <a:schemeClr val="tx1"/>
                          </a:solidFill>
                          <a:latin typeface="+mn-lt"/>
                          <a:ea typeface="+mn-ea"/>
                          <a:cs typeface="+mn-cs"/>
                        </a:rPr>
                        <a:t>Network architecture</a:t>
                      </a:r>
                      <a:endParaRPr lang="en-US" sz="1400" b="0" kern="1200" dirty="0">
                        <a:solidFill>
                          <a:schemeClr val="tx1"/>
                        </a:solidFill>
                        <a:latin typeface="+mn-lt"/>
                        <a:ea typeface="+mn-ea"/>
                        <a:cs typeface="+mn-cs"/>
                      </a:endParaRPr>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0795013"/>
                  </a:ext>
                </a:extLst>
              </a:tr>
            </a:tbl>
          </a:graphicData>
        </a:graphic>
      </p:graphicFrame>
    </p:spTree>
    <p:extLst>
      <p:ext uri="{BB962C8B-B14F-4D97-AF65-F5344CB8AC3E}">
        <p14:creationId xmlns:p14="http://schemas.microsoft.com/office/powerpoint/2010/main" val="327174550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p:txBody>
          <a:bodyPr/>
          <a:lstStyle/>
          <a:p>
            <a:r>
              <a:rPr lang="en-US" altLang="ja-JP" dirty="0"/>
              <a:t>We live in a world we barely imagined 20 years ago.</a:t>
            </a:r>
          </a:p>
          <a:p>
            <a:r>
              <a:rPr lang="en-US" altLang="ja-JP" dirty="0"/>
              <a:t>What wouldn’t we have without the Internet?</a:t>
            </a:r>
          </a:p>
          <a:p>
            <a:r>
              <a:rPr lang="en-US" altLang="ja-JP" dirty="0"/>
              <a:t>What will be possible in the future using the network as the platform?</a:t>
            </a:r>
          </a:p>
        </p:txBody>
      </p:sp>
      <p:sp>
        <p:nvSpPr>
          <p:cNvPr id="8194" name="Rectangle 2"/>
          <p:cNvSpPr>
            <a:spLocks noGrp="1" noChangeArrowheads="1"/>
          </p:cNvSpPr>
          <p:nvPr>
            <p:ph type="title"/>
          </p:nvPr>
        </p:nvSpPr>
        <p:spPr/>
        <p:txBody>
          <a:bodyPr/>
          <a:lstStyle/>
          <a:p>
            <a:r>
              <a:rPr lang="en-US" altLang="en-US" sz="1600" dirty="0"/>
              <a:t>Networking Today</a:t>
            </a:r>
            <a:r>
              <a:rPr lang="en-US" altLang="en-US" dirty="0"/>
              <a:t/>
            </a:r>
            <a:br>
              <a:rPr lang="en-US" altLang="en-US" dirty="0"/>
            </a:br>
            <a:r>
              <a:rPr lang="en-US" altLang="en-US" dirty="0"/>
              <a:t>Technology Then and Now</a:t>
            </a:r>
          </a:p>
        </p:txBody>
      </p:sp>
      <p:pic>
        <p:nvPicPr>
          <p:cNvPr id="3" name="Picture 2"/>
          <p:cNvPicPr>
            <a:picLocks noChangeAspect="1"/>
          </p:cNvPicPr>
          <p:nvPr/>
        </p:nvPicPr>
        <p:blipFill>
          <a:blip r:embed="rId3"/>
          <a:stretch>
            <a:fillRect/>
          </a:stretch>
        </p:blipFill>
        <p:spPr>
          <a:xfrm>
            <a:off x="460468" y="2162321"/>
            <a:ext cx="3952875" cy="2228850"/>
          </a:xfrm>
          <a:prstGeom prst="rect">
            <a:avLst/>
          </a:prstGeom>
        </p:spPr>
      </p:pic>
      <p:pic>
        <p:nvPicPr>
          <p:cNvPr id="4" name="Picture 3"/>
          <p:cNvPicPr>
            <a:picLocks noChangeAspect="1"/>
          </p:cNvPicPr>
          <p:nvPr/>
        </p:nvPicPr>
        <p:blipFill>
          <a:blip r:embed="rId4"/>
          <a:stretch>
            <a:fillRect/>
          </a:stretch>
        </p:blipFill>
        <p:spPr>
          <a:xfrm>
            <a:off x="4875584" y="2162321"/>
            <a:ext cx="3848100" cy="2162175"/>
          </a:xfrm>
          <a:prstGeom prst="rect">
            <a:avLst/>
          </a:prstGeom>
        </p:spPr>
      </p:pic>
    </p:spTree>
    <p:extLst>
      <p:ext uri="{BB962C8B-B14F-4D97-AF65-F5344CB8AC3E}">
        <p14:creationId xmlns:p14="http://schemas.microsoft.com/office/powerpoint/2010/main" val="4922330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a:xfrm>
            <a:off x="124609" y="905949"/>
            <a:ext cx="8853286" cy="1166043"/>
          </a:xfrm>
        </p:spPr>
        <p:txBody>
          <a:bodyPr/>
          <a:lstStyle/>
          <a:p>
            <a:r>
              <a:rPr lang="en-US" altLang="ja-JP" dirty="0"/>
              <a:t>Advancements in networking technologies are helping create a world without boundaries.</a:t>
            </a:r>
          </a:p>
          <a:p>
            <a:r>
              <a:rPr lang="en-US" altLang="ja-JP" dirty="0"/>
              <a:t>The immediate nature of communications over the Internet encourages global communities.</a:t>
            </a:r>
          </a:p>
          <a:p>
            <a:r>
              <a:rPr lang="en-US" altLang="ja-JP" dirty="0"/>
              <a:t>Cisco refers to the impact of the Internet and networks on people the “human network”.</a:t>
            </a:r>
          </a:p>
        </p:txBody>
      </p:sp>
      <p:sp>
        <p:nvSpPr>
          <p:cNvPr id="8194" name="Rectangle 2"/>
          <p:cNvSpPr>
            <a:spLocks noGrp="1" noChangeArrowheads="1"/>
          </p:cNvSpPr>
          <p:nvPr>
            <p:ph type="title"/>
          </p:nvPr>
        </p:nvSpPr>
        <p:spPr/>
        <p:txBody>
          <a:bodyPr/>
          <a:lstStyle/>
          <a:p>
            <a:r>
              <a:rPr lang="en-US" altLang="en-US" sz="1600" dirty="0"/>
              <a:t>Networking Today</a:t>
            </a:r>
            <a:r>
              <a:rPr lang="en-US" altLang="en-US" dirty="0"/>
              <a:t/>
            </a:r>
            <a:br>
              <a:rPr lang="en-US" altLang="en-US" dirty="0"/>
            </a:br>
            <a:r>
              <a:rPr lang="en-US" altLang="en-US" dirty="0"/>
              <a:t>No Boundaries</a:t>
            </a:r>
          </a:p>
        </p:txBody>
      </p:sp>
      <p:pic>
        <p:nvPicPr>
          <p:cNvPr id="3" name="Picture 2"/>
          <p:cNvPicPr>
            <a:picLocks noChangeAspect="1"/>
          </p:cNvPicPr>
          <p:nvPr/>
        </p:nvPicPr>
        <p:blipFill>
          <a:blip r:embed="rId3"/>
          <a:stretch>
            <a:fillRect/>
          </a:stretch>
        </p:blipFill>
        <p:spPr>
          <a:xfrm>
            <a:off x="1456033" y="2167140"/>
            <a:ext cx="6229350" cy="2657475"/>
          </a:xfrm>
          <a:prstGeom prst="rect">
            <a:avLst/>
          </a:prstGeom>
        </p:spPr>
      </p:pic>
    </p:spTree>
    <p:extLst>
      <p:ext uri="{BB962C8B-B14F-4D97-AF65-F5344CB8AC3E}">
        <p14:creationId xmlns:p14="http://schemas.microsoft.com/office/powerpoint/2010/main" val="2638466440"/>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6"/>
          <p:cNvSpPr>
            <a:spLocks noGrp="1" noChangeArrowheads="1"/>
          </p:cNvSpPr>
          <p:nvPr>
            <p:ph idx="1"/>
          </p:nvPr>
        </p:nvSpPr>
        <p:spPr>
          <a:xfrm>
            <a:off x="134337" y="896222"/>
            <a:ext cx="8853286" cy="981218"/>
          </a:xfrm>
        </p:spPr>
        <p:txBody>
          <a:bodyPr/>
          <a:lstStyle/>
          <a:p>
            <a:r>
              <a:rPr lang="en-US" dirty="0"/>
              <a:t>Do you remember sitting in a classroom, like this? </a:t>
            </a:r>
            <a:r>
              <a:rPr lang="en-US" altLang="ja-JP" dirty="0"/>
              <a:t> </a:t>
            </a:r>
          </a:p>
          <a:p>
            <a:r>
              <a:rPr lang="en-US" dirty="0"/>
              <a:t>You don't have to be in school anymore to take a class. You don't have to be in a classroom to have a teacher.</a:t>
            </a:r>
            <a:endParaRPr lang="en-US" altLang="ja-JP" dirty="0"/>
          </a:p>
        </p:txBody>
      </p:sp>
      <p:sp>
        <p:nvSpPr>
          <p:cNvPr id="8194" name="Rectangle 2"/>
          <p:cNvSpPr>
            <a:spLocks noGrp="1" noChangeArrowheads="1"/>
          </p:cNvSpPr>
          <p:nvPr>
            <p:ph type="title"/>
          </p:nvPr>
        </p:nvSpPr>
        <p:spPr/>
        <p:txBody>
          <a:bodyPr/>
          <a:lstStyle/>
          <a:p>
            <a:r>
              <a:rPr lang="en-US" altLang="en-US" sz="1600" dirty="0"/>
              <a:t>Networking Today</a:t>
            </a:r>
            <a:r>
              <a:rPr lang="en-US" altLang="en-US" dirty="0"/>
              <a:t/>
            </a:r>
            <a:br>
              <a:rPr lang="en-US" altLang="en-US" dirty="0"/>
            </a:br>
            <a:r>
              <a:rPr lang="en-US" altLang="en-US" dirty="0"/>
              <a:t>Networks Support the Way We Learn</a:t>
            </a:r>
          </a:p>
        </p:txBody>
      </p:sp>
      <p:pic>
        <p:nvPicPr>
          <p:cNvPr id="3" name="Picture 2"/>
          <p:cNvPicPr>
            <a:picLocks noChangeAspect="1"/>
          </p:cNvPicPr>
          <p:nvPr/>
        </p:nvPicPr>
        <p:blipFill>
          <a:blip r:embed="rId3"/>
          <a:stretch>
            <a:fillRect/>
          </a:stretch>
        </p:blipFill>
        <p:spPr>
          <a:xfrm>
            <a:off x="753134" y="2247698"/>
            <a:ext cx="3610479" cy="2191056"/>
          </a:xfrm>
          <a:prstGeom prst="rect">
            <a:avLst/>
          </a:prstGeom>
        </p:spPr>
      </p:pic>
      <p:pic>
        <p:nvPicPr>
          <p:cNvPr id="4" name="Picture 3"/>
          <p:cNvPicPr>
            <a:picLocks noChangeAspect="1"/>
          </p:cNvPicPr>
          <p:nvPr/>
        </p:nvPicPr>
        <p:blipFill>
          <a:blip r:embed="rId4"/>
          <a:stretch>
            <a:fillRect/>
          </a:stretch>
        </p:blipFill>
        <p:spPr>
          <a:xfrm>
            <a:off x="4664258" y="2238172"/>
            <a:ext cx="3667637" cy="2210108"/>
          </a:xfrm>
          <a:prstGeom prst="rect">
            <a:avLst/>
          </a:prstGeom>
        </p:spPr>
      </p:pic>
    </p:spTree>
    <p:extLst>
      <p:ext uri="{BB962C8B-B14F-4D97-AF65-F5344CB8AC3E}">
        <p14:creationId xmlns:p14="http://schemas.microsoft.com/office/powerpoint/2010/main" val="370727055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ltLang="en-US" sz="1600" dirty="0"/>
              <a:t>Networking Today</a:t>
            </a:r>
            <a:br>
              <a:rPr lang="en-US" altLang="en-US" sz="1600" dirty="0"/>
            </a:br>
            <a:r>
              <a:rPr lang="en-US" altLang="en-US" dirty="0"/>
              <a:t>Networks Support the Way We Communicate</a:t>
            </a:r>
          </a:p>
        </p:txBody>
      </p:sp>
      <p:sp>
        <p:nvSpPr>
          <p:cNvPr id="55299" name="Rectangle 3"/>
          <p:cNvSpPr>
            <a:spLocks noGrp="1" noChangeArrowheads="1"/>
          </p:cNvSpPr>
          <p:nvPr>
            <p:ph type="body" idx="1"/>
          </p:nvPr>
        </p:nvSpPr>
        <p:spPr>
          <a:xfrm>
            <a:off x="4724454" y="899612"/>
            <a:ext cx="3907818" cy="3808575"/>
          </a:xfrm>
        </p:spPr>
        <p:txBody>
          <a:bodyPr/>
          <a:lstStyle/>
          <a:p>
            <a:pPr eaLnBrk="1" hangingPunct="1"/>
            <a:r>
              <a:rPr lang="en-US" altLang="en-US" sz="1800" dirty="0"/>
              <a:t>The globalization of the Internet has empowered individuals to create information that can be accessed globally.</a:t>
            </a:r>
          </a:p>
          <a:p>
            <a:pPr eaLnBrk="1" hangingPunct="1"/>
            <a:r>
              <a:rPr lang="en-US" altLang="en-US" sz="1700" dirty="0"/>
              <a:t>Forms of communication:</a:t>
            </a:r>
          </a:p>
          <a:p>
            <a:pPr lvl="1"/>
            <a:r>
              <a:rPr lang="en-US" altLang="en-US" sz="1600" dirty="0"/>
              <a:t>Texting</a:t>
            </a:r>
          </a:p>
          <a:p>
            <a:pPr lvl="1"/>
            <a:r>
              <a:rPr lang="en-US" altLang="en-US" sz="1600" dirty="0"/>
              <a:t>Social Media</a:t>
            </a:r>
          </a:p>
          <a:p>
            <a:pPr lvl="1"/>
            <a:r>
              <a:rPr lang="en-US" altLang="en-US" sz="1600" dirty="0"/>
              <a:t>Collaboration Tools</a:t>
            </a:r>
          </a:p>
          <a:p>
            <a:pPr lvl="1"/>
            <a:r>
              <a:rPr lang="en-US" altLang="en-US" sz="1600" dirty="0"/>
              <a:t>Blogs</a:t>
            </a:r>
          </a:p>
          <a:p>
            <a:pPr lvl="1"/>
            <a:r>
              <a:rPr lang="en-US" altLang="en-US" sz="1600" dirty="0"/>
              <a:t>Wikis</a:t>
            </a:r>
          </a:p>
          <a:p>
            <a:pPr lvl="1"/>
            <a:r>
              <a:rPr lang="en-US" altLang="en-US" sz="1600" dirty="0"/>
              <a:t>Podcasting</a:t>
            </a:r>
          </a:p>
          <a:p>
            <a:pPr lvl="1"/>
            <a:endParaRPr lang="en-US" altLang="en-US" sz="1800" dirty="0"/>
          </a:p>
          <a:p>
            <a:pPr marL="0" indent="0" eaLnBrk="1" hangingPunct="1">
              <a:buNone/>
            </a:pPr>
            <a:endParaRPr lang="en-CA" altLang="en-US" sz="1650" b="1" dirty="0"/>
          </a:p>
        </p:txBody>
      </p:sp>
      <p:pic>
        <p:nvPicPr>
          <p:cNvPr id="7" name="Picture 6"/>
          <p:cNvPicPr>
            <a:picLocks noChangeAspect="1"/>
          </p:cNvPicPr>
          <p:nvPr/>
        </p:nvPicPr>
        <p:blipFill>
          <a:blip r:embed="rId3"/>
          <a:stretch>
            <a:fillRect/>
          </a:stretch>
        </p:blipFill>
        <p:spPr>
          <a:xfrm>
            <a:off x="345514" y="986120"/>
            <a:ext cx="4036613" cy="2870200"/>
          </a:xfrm>
          <a:prstGeom prst="rect">
            <a:avLst/>
          </a:prstGeom>
        </p:spPr>
      </p:pic>
    </p:spTree>
    <p:extLst>
      <p:ext uri="{BB962C8B-B14F-4D97-AF65-F5344CB8AC3E}">
        <p14:creationId xmlns:p14="http://schemas.microsoft.com/office/powerpoint/2010/main" val="2900830122"/>
      </p:ext>
    </p:extLst>
  </p:cSld>
  <p:clrMapOvr>
    <a:masterClrMapping/>
  </p:clrMapOvr>
  <p:transition spd="slow">
    <p:wipe/>
  </p:transition>
</p:sld>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efault Theme" id="{A3178FD6-045E-43BB-9FF9-79BDC55288A1}" vid="{B3635A64-254C-4D4D-B1C2-6197525273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9326</TotalTime>
  <Words>4182</Words>
  <Application>Microsoft Office PowerPoint</Application>
  <PresentationFormat>On-screen Show (16:9)</PresentationFormat>
  <Paragraphs>622</Paragraphs>
  <Slides>56</Slides>
  <Notes>56</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56</vt:i4>
      </vt:variant>
    </vt:vector>
  </HeadingPairs>
  <TitlesOfParts>
    <vt:vector size="64" baseType="lpstr">
      <vt:lpstr>ＭＳ Ｐゴシック</vt:lpstr>
      <vt:lpstr>Arial</vt:lpstr>
      <vt:lpstr>Calibri</vt:lpstr>
      <vt:lpstr>CiscoSans</vt:lpstr>
      <vt:lpstr>CiscoSans ExtraLight</vt:lpstr>
      <vt:lpstr>CiscoSans Thin</vt:lpstr>
      <vt:lpstr>Wingdings</vt:lpstr>
      <vt:lpstr>Default Theme</vt:lpstr>
      <vt:lpstr>Chapter 1: Introduction to Networks</vt:lpstr>
      <vt:lpstr>Chapter 1 - Sections &amp; Objectives</vt:lpstr>
      <vt:lpstr>Chapter 1 - Sections &amp; Objectives (Cont.)</vt:lpstr>
      <vt:lpstr>1.1 Globally Connected</vt:lpstr>
      <vt:lpstr>Networking Today Networks in Our Daily Lives</vt:lpstr>
      <vt:lpstr>Networking Today Technology Then and Now</vt:lpstr>
      <vt:lpstr>Networking Today No Boundaries</vt:lpstr>
      <vt:lpstr>Networking Today Networks Support the Way We Learn</vt:lpstr>
      <vt:lpstr>Networking Today Networks Support the Way We Communicate</vt:lpstr>
      <vt:lpstr>Networking Today Networks Support the Way We Work</vt:lpstr>
      <vt:lpstr>Networking Today Networks Support the Way We Play</vt:lpstr>
      <vt:lpstr>Providing Resources in a Network Networks of Many Sizes</vt:lpstr>
      <vt:lpstr>Providing Resources in a Network Clients and Servers</vt:lpstr>
      <vt:lpstr>Providing Resources in a Network Peer-to-Peer</vt:lpstr>
      <vt:lpstr>1.2 LANs, WANs, and the Internet</vt:lpstr>
      <vt:lpstr>Network Components Overview of Network Components</vt:lpstr>
      <vt:lpstr>LANs, WANs, and the Internet Network Components</vt:lpstr>
      <vt:lpstr>Network Components Intermediary Network Devices</vt:lpstr>
      <vt:lpstr>Network Components Network Media</vt:lpstr>
      <vt:lpstr>Network Components Network Representations</vt:lpstr>
      <vt:lpstr>Network Components Topology Diagrams</vt:lpstr>
      <vt:lpstr>LANs and WANs Types of Networks</vt:lpstr>
      <vt:lpstr>LANs and WANs Local Area Networks</vt:lpstr>
      <vt:lpstr>LANs and WANs Wide Area Networks</vt:lpstr>
      <vt:lpstr>The Internet, Intranets, and Extranets The Internet</vt:lpstr>
      <vt:lpstr>The Internet, Intranets, and Extranets Intranets and Extranets</vt:lpstr>
      <vt:lpstr>Internet Connections Internet Access Technologies</vt:lpstr>
      <vt:lpstr>Internet Connections Home and Small Office Internet Connections</vt:lpstr>
      <vt:lpstr>Internet Connections Businesses Internet Connections</vt:lpstr>
      <vt:lpstr>1.3 The Network as a Platform</vt:lpstr>
      <vt:lpstr>Converged Networks Traditional Separate Networks</vt:lpstr>
      <vt:lpstr>Converged Networks The Converging Network</vt:lpstr>
      <vt:lpstr>Reliable Network Network Architecture</vt:lpstr>
      <vt:lpstr>Reliable Network Fault Tolerance</vt:lpstr>
      <vt:lpstr>Reliable Network Scalability</vt:lpstr>
      <vt:lpstr>Reliable Network Quality of Service</vt:lpstr>
      <vt:lpstr>Reliable Network Security</vt:lpstr>
      <vt:lpstr>1.4 The Changing Network     Environment </vt:lpstr>
      <vt:lpstr>Network Trends New Trends</vt:lpstr>
      <vt:lpstr>Network Trends Bring Your Own Device</vt:lpstr>
      <vt:lpstr>Network Trends Online Collaboration</vt:lpstr>
      <vt:lpstr>Network Trends Video Communication</vt:lpstr>
      <vt:lpstr>Network Trends Cloud Computing</vt:lpstr>
      <vt:lpstr>Network Trends Cloud Computing (Cont.)</vt:lpstr>
      <vt:lpstr>Network Trends Technology Trends in the Home</vt:lpstr>
      <vt:lpstr>Network Trends Powerline Networking</vt:lpstr>
      <vt:lpstr>Network Trends Wireless Broadband</vt:lpstr>
      <vt:lpstr>Network Security Security Threats</vt:lpstr>
      <vt:lpstr>Network Security Security Threats (Cont.)</vt:lpstr>
      <vt:lpstr>Network Security Security Solutions</vt:lpstr>
      <vt:lpstr>Network Security Security Solutions (Cont.)</vt:lpstr>
      <vt:lpstr>1.5 Chapter Summary</vt:lpstr>
      <vt:lpstr>Conclusion Warriors of the Net</vt:lpstr>
      <vt:lpstr>Conclusion Exploring the Network</vt:lpstr>
      <vt:lpstr>Conclusion Chapter 1: Introduction to Networks</vt:lpstr>
      <vt:lpstr>Chapter 1 New Terms and Commands</vt:lpstr>
    </vt:vector>
  </TitlesOfParts>
  <Company>Cisco Systems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bvachon@cisco.com</dc:creator>
  <cp:lastModifiedBy>Cremin, Conn</cp:lastModifiedBy>
  <cp:revision>463</cp:revision>
  <dcterms:created xsi:type="dcterms:W3CDTF">2016-08-22T22:27:36Z</dcterms:created>
  <dcterms:modified xsi:type="dcterms:W3CDTF">2018-09-14T10:51:01Z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ies>
</file>